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63" r:id="rId4"/>
    <p:sldId id="262" r:id="rId5"/>
    <p:sldId id="267" r:id="rId6"/>
    <p:sldId id="259" r:id="rId7"/>
    <p:sldId id="260" r:id="rId8"/>
    <p:sldId id="258" r:id="rId9"/>
    <p:sldId id="256" r:id="rId10"/>
    <p:sldId id="257" r:id="rId11"/>
    <p:sldId id="2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9F8C2-6EDC-4A8C-99F6-37D143C1832B}" type="datetimeFigureOut">
              <a:rPr lang="en-US" smtClean="0"/>
              <a:pPr/>
              <a:t>3/17/2015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905CF0-E930-4C42-9B15-AAD56BFE004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9F8C2-6EDC-4A8C-99F6-37D143C1832B}" type="datetimeFigureOut">
              <a:rPr lang="en-US" smtClean="0"/>
              <a:pPr/>
              <a:t>3/17/2015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05CF0-E930-4C42-9B15-AAD56BFE004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2">
                <a:tint val="80000"/>
                <a:satMod val="300000"/>
              </a:schemeClr>
            </a:gs>
            <a:gs pos="100000">
              <a:schemeClr val="bg2">
                <a:shade val="30000"/>
                <a:satMod val="20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latin typeface="Times New Roman" pitchFamily="18" charset="0"/>
                <a:cs typeface="Times New Roman" pitchFamily="18" charset="0"/>
              </a:rPr>
              <a:t>The Story of Damon and Pythias</a:t>
            </a:r>
            <a:endParaRPr lang="en-US" sz="3200" b="1" i="1" dirty="0">
              <a:latin typeface="Times New Roman" pitchFamily="18" charset="0"/>
              <a:cs typeface="Times New Roman" pitchFamily="18" charset="0"/>
            </a:endParaRPr>
          </a:p>
        </p:txBody>
      </p:sp>
      <p:pic>
        <p:nvPicPr>
          <p:cNvPr id="6" name="Content Placeholder 5" descr="Untitled-10.jpg"/>
          <p:cNvPicPr>
            <a:picLocks noGrp="1" noChangeAspect="1"/>
          </p:cNvPicPr>
          <p:nvPr>
            <p:ph idx="1"/>
          </p:nvPr>
        </p:nvPicPr>
        <p:blipFill>
          <a:blip r:embed="rId2" cstate="print"/>
          <a:srcRect l="13025" t="7131" r="11720" b="7291"/>
          <a:stretch>
            <a:fillRect/>
          </a:stretch>
        </p:blipFill>
        <p:spPr>
          <a:xfrm>
            <a:off x="1905000" y="1447800"/>
            <a:ext cx="5308600" cy="4724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b="1" i="1" dirty="0" smtClean="0">
                <a:latin typeface="Times New Roman" pitchFamily="18" charset="0"/>
                <a:cs typeface="Times New Roman" pitchFamily="18" charset="0"/>
              </a:rPr>
              <a:t>At the strange scene the tyrant looks in wonderment; and, as he looks, the cruel purpose of the hour passes away, and  friendship sits upon the throne, wearing a crown “that </a:t>
            </a:r>
            <a:r>
              <a:rPr lang="en-US" sz="2000" b="1" i="1" dirty="0" err="1" smtClean="0">
                <a:latin typeface="Times New Roman" pitchFamily="18" charset="0"/>
                <a:cs typeface="Times New Roman" pitchFamily="18" charset="0"/>
              </a:rPr>
              <a:t>ne’re</a:t>
            </a:r>
            <a:r>
              <a:rPr lang="en-US" sz="2000" b="1" i="1" dirty="0" smtClean="0">
                <a:latin typeface="Times New Roman" pitchFamily="18" charset="0"/>
                <a:cs typeface="Times New Roman" pitchFamily="18" charset="0"/>
              </a:rPr>
              <a:t> encumbers nor can be transferred”.</a:t>
            </a: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endParaRPr lang="en-US" sz="1400" dirty="0">
              <a:latin typeface="Times New Roman" pitchFamily="18" charset="0"/>
              <a:cs typeface="Times New Roman" pitchFamily="18" charset="0"/>
            </a:endParaRPr>
          </a:p>
        </p:txBody>
      </p:sp>
      <p:pic>
        <p:nvPicPr>
          <p:cNvPr id="4" name="Content Placeholder 3" descr="Untitled-1.jpg"/>
          <p:cNvPicPr>
            <a:picLocks noGrp="1" noChangeAspect="1"/>
          </p:cNvPicPr>
          <p:nvPr>
            <p:ph idx="1"/>
          </p:nvPr>
        </p:nvPicPr>
        <p:blipFill>
          <a:blip r:embed="rId2" cstate="print"/>
          <a:srcRect l="12191" t="8529" r="13647" b="7146"/>
          <a:stretch>
            <a:fillRect/>
          </a:stretch>
        </p:blipFill>
        <p:spPr>
          <a:xfrm>
            <a:off x="1905000" y="1828800"/>
            <a:ext cx="5562600" cy="4495800"/>
          </a:xfrm>
          <a:prstGeom prst="ellipse">
            <a:avLst/>
          </a:prstGeom>
          <a:ln w="63500" cap="rnd">
            <a:solidFill>
              <a:schemeClr val="accent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72600" y="304800"/>
            <a:ext cx="228600" cy="1143000"/>
          </a:xfrm>
        </p:spPr>
        <p:txBody>
          <a:bodyPr/>
          <a:lstStyle/>
          <a:p>
            <a:endParaRPr lang="en-US" dirty="0"/>
          </a:p>
        </p:txBody>
      </p:sp>
      <p:sp>
        <p:nvSpPr>
          <p:cNvPr id="4" name="Text Placeholder 3"/>
          <p:cNvSpPr>
            <a:spLocks noGrp="1"/>
          </p:cNvSpPr>
          <p:nvPr>
            <p:ph type="body" sz="half" idx="4294967295"/>
          </p:nvPr>
        </p:nvSpPr>
        <p:spPr>
          <a:xfrm>
            <a:off x="1828800" y="762000"/>
            <a:ext cx="5751512" cy="5257800"/>
          </a:xfrm>
        </p:spPr>
        <p:txBody>
          <a:bodyPr>
            <a:normAutofit/>
          </a:bodyPr>
          <a:lstStyle/>
          <a:p>
            <a:pPr algn="ctr">
              <a:buNone/>
            </a:pPr>
            <a:r>
              <a:rPr lang="en-US" sz="3600" b="1" i="1" dirty="0" smtClean="0">
                <a:solidFill>
                  <a:schemeClr val="accent2">
                    <a:lumMod val="75000"/>
                  </a:schemeClr>
                </a:solidFill>
                <a:latin typeface="Times New Roman" pitchFamily="18" charset="0"/>
                <a:cs typeface="Times New Roman" pitchFamily="18" charset="0"/>
              </a:rPr>
              <a:t>These heroes still live, and will live while friendship warms the heart of man. This virtue is the cornerstone of the Order Knights of Pythias, and our members are sworn to exercise it toward each other.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8001000" cy="6019799"/>
          </a:xfrm>
        </p:spPr>
        <p:txBody>
          <a:bodyPr>
            <a:noAutofit/>
          </a:bodyPr>
          <a:lstStyle/>
          <a:p>
            <a:r>
              <a:rPr lang="en-US" b="1" i="1" dirty="0" smtClean="0">
                <a:latin typeface="Times New Roman" pitchFamily="18" charset="0"/>
                <a:cs typeface="Times New Roman" pitchFamily="18" charset="0"/>
              </a:rPr>
              <a:t>The friendship of Damon and Pythias shines through the mists of centuries, a glowing tribute to the humanity of the past. It was made the sweet song of ancient Greece, and is immortalized in the permanence of our order.</a:t>
            </a:r>
            <a:endParaRPr lang="en-US" b="1" i="1"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i="1" dirty="0" smtClean="0">
                <a:latin typeface="Times New Roman" pitchFamily="18" charset="0"/>
                <a:cs typeface="Times New Roman" pitchFamily="18" charset="0"/>
              </a:rPr>
              <a:t>Damon a Senator of Syracuse, had incurred the displeasure of Dionysius, and was under sentence of death. Many delight\ted to honor him when he wore the robes of office; now he has but one friend in all Syracuse – the companion of his brighter better days.</a:t>
            </a:r>
            <a:endParaRPr lang="en-US" sz="2000" b="1" i="1" dirty="0">
              <a:latin typeface="Times New Roman" pitchFamily="18" charset="0"/>
              <a:cs typeface="Times New Roman" pitchFamily="18" charset="0"/>
            </a:endParaRPr>
          </a:p>
        </p:txBody>
      </p:sp>
      <p:pic>
        <p:nvPicPr>
          <p:cNvPr id="6" name="Content Placeholder 5" descr="Untitled-9.jpg"/>
          <p:cNvPicPr>
            <a:picLocks noGrp="1" noChangeAspect="1"/>
          </p:cNvPicPr>
          <p:nvPr>
            <p:ph idx="1"/>
          </p:nvPr>
        </p:nvPicPr>
        <p:blipFill>
          <a:blip r:embed="rId2" cstate="print"/>
          <a:srcRect l="13044" t="6665" r="11594" b="6681"/>
          <a:stretch>
            <a:fillRect/>
          </a:stretch>
        </p:blipFill>
        <p:spPr>
          <a:xfrm>
            <a:off x="2133600" y="1752600"/>
            <a:ext cx="4800600" cy="4800600"/>
          </a:xfrm>
          <a:prstGeom prst="ellipse">
            <a:avLst/>
          </a:prstGeom>
          <a:ln>
            <a:noFill/>
          </a:ln>
          <a:effectLst>
            <a:softEdge rad="112500"/>
          </a:effectLst>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descr="Untitled-7.jpg"/>
          <p:cNvPicPr>
            <a:picLocks noGrp="1" noChangeAspect="1"/>
          </p:cNvPicPr>
          <p:nvPr>
            <p:ph type="pic" idx="1"/>
          </p:nvPr>
        </p:nvPicPr>
        <p:blipFill>
          <a:blip r:embed="rId2" cstate="print"/>
          <a:srcRect l="11441" t="5975" r="11017" b="7467"/>
          <a:stretch>
            <a:fillRect/>
          </a:stretch>
        </p:blipFill>
        <p:spPr>
          <a:xfrm>
            <a:off x="2133600" y="533400"/>
            <a:ext cx="4648200" cy="4419600"/>
          </a:xfrm>
          <a:prstGeom prst="rect">
            <a:avLst/>
          </a:prstGeom>
          <a:ln w="228600" cap="sq" cmpd="thickThin">
            <a:solidFill>
              <a:schemeClr val="bg1">
                <a:lumMod val="65000"/>
              </a:schemeClr>
            </a:solidFill>
            <a:prstDash val="solid"/>
            <a:miter lim="800000"/>
          </a:ln>
          <a:effectLst>
            <a:innerShdw blurRad="76200">
              <a:srgbClr val="000000"/>
            </a:innerShdw>
          </a:effectLst>
        </p:spPr>
      </p:pic>
      <p:sp>
        <p:nvSpPr>
          <p:cNvPr id="4" name="Text Placeholder 3"/>
          <p:cNvSpPr>
            <a:spLocks noGrp="1"/>
          </p:cNvSpPr>
          <p:nvPr>
            <p:ph type="body" sz="half" idx="2"/>
          </p:nvPr>
        </p:nvSpPr>
        <p:spPr/>
        <p:txBody>
          <a:bodyPr>
            <a:noAutofit/>
          </a:bodyPr>
          <a:lstStyle/>
          <a:p>
            <a:pPr algn="ctr"/>
            <a:r>
              <a:rPr lang="en-US" sz="1600" b="1" i="1" dirty="0" smtClean="0">
                <a:latin typeface="Times New Roman" pitchFamily="18" charset="0"/>
                <a:cs typeface="Times New Roman" pitchFamily="18" charset="0"/>
              </a:rPr>
              <a:t>Pythias was true; knowing Damon’s love of home he begged the tyrant to grant his friend a respite, that he might see his wife and child before he died. A hero of many battles, a stranger to the art of speech, his love for Damon inspired a most eloquent appeal.</a:t>
            </a:r>
            <a:endParaRPr lang="en-US" sz="1600" b="1" i="1" dirty="0">
              <a:latin typeface="Times New Roman" pitchFamily="18" charset="0"/>
              <a:cs typeface="Times New Roman" pitchFamily="18" charset="0"/>
            </a:endParaRPr>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2990851"/>
          </a:xfrm>
        </p:spPr>
        <p:txBody>
          <a:bodyPr>
            <a:noAutofit/>
          </a:bodyPr>
          <a:lstStyle/>
          <a:p>
            <a:r>
              <a:rPr lang="en-US" sz="2000" b="1" i="1" dirty="0" smtClean="0">
                <a:solidFill>
                  <a:schemeClr val="bg2">
                    <a:lumMod val="25000"/>
                  </a:schemeClr>
                </a:solidFill>
                <a:latin typeface="Times New Roman" pitchFamily="18" charset="0"/>
                <a:cs typeface="Times New Roman" pitchFamily="18" charset="0"/>
              </a:rPr>
              <a:t>As thou art a husband and a father, here me!</a:t>
            </a:r>
            <a:br>
              <a:rPr lang="en-US" sz="2000" b="1" i="1" dirty="0" smtClean="0">
                <a:solidFill>
                  <a:schemeClr val="bg2">
                    <a:lumMod val="25000"/>
                  </a:schemeClr>
                </a:solidFill>
                <a:latin typeface="Times New Roman" pitchFamily="18" charset="0"/>
                <a:cs typeface="Times New Roman" pitchFamily="18" charset="0"/>
              </a:rPr>
            </a:br>
            <a:r>
              <a:rPr lang="en-US" sz="2000" b="1" i="1" dirty="0" smtClean="0">
                <a:solidFill>
                  <a:schemeClr val="bg2">
                    <a:lumMod val="25000"/>
                  </a:schemeClr>
                </a:solidFill>
                <a:latin typeface="Times New Roman" pitchFamily="18" charset="0"/>
                <a:cs typeface="Times New Roman" pitchFamily="18" charset="0"/>
              </a:rPr>
              <a:t>Let Damon go and see his wife and child</a:t>
            </a:r>
            <a:br>
              <a:rPr lang="en-US" sz="2000" b="1" i="1" dirty="0" smtClean="0">
                <a:solidFill>
                  <a:schemeClr val="bg2">
                    <a:lumMod val="25000"/>
                  </a:schemeClr>
                </a:solidFill>
                <a:latin typeface="Times New Roman" pitchFamily="18" charset="0"/>
                <a:cs typeface="Times New Roman" pitchFamily="18" charset="0"/>
              </a:rPr>
            </a:br>
            <a:r>
              <a:rPr lang="en-US" sz="2000" b="1" i="1" dirty="0" smtClean="0">
                <a:solidFill>
                  <a:schemeClr val="bg2">
                    <a:lumMod val="25000"/>
                  </a:schemeClr>
                </a:solidFill>
                <a:latin typeface="Times New Roman" pitchFamily="18" charset="0"/>
                <a:cs typeface="Times New Roman" pitchFamily="18" charset="0"/>
              </a:rPr>
              <a:t>Before he dies, For four hours respite him;</a:t>
            </a:r>
            <a:br>
              <a:rPr lang="en-US" sz="2000" b="1" i="1" dirty="0" smtClean="0">
                <a:solidFill>
                  <a:schemeClr val="bg2">
                    <a:lumMod val="25000"/>
                  </a:schemeClr>
                </a:solidFill>
                <a:latin typeface="Times New Roman" pitchFamily="18" charset="0"/>
                <a:cs typeface="Times New Roman" pitchFamily="18" charset="0"/>
              </a:rPr>
            </a:br>
            <a:r>
              <a:rPr lang="en-US" sz="2000" b="1" i="1" dirty="0" smtClean="0">
                <a:solidFill>
                  <a:schemeClr val="bg2">
                    <a:lumMod val="25000"/>
                  </a:schemeClr>
                </a:solidFill>
                <a:latin typeface="Times New Roman" pitchFamily="18" charset="0"/>
                <a:cs typeface="Times New Roman" pitchFamily="18" charset="0"/>
              </a:rPr>
              <a:t>Put me in chains; plunge me into his dungeon,</a:t>
            </a:r>
            <a:br>
              <a:rPr lang="en-US" sz="2000" b="1" i="1" dirty="0" smtClean="0">
                <a:solidFill>
                  <a:schemeClr val="bg2">
                    <a:lumMod val="25000"/>
                  </a:schemeClr>
                </a:solidFill>
                <a:latin typeface="Times New Roman" pitchFamily="18" charset="0"/>
                <a:cs typeface="Times New Roman" pitchFamily="18" charset="0"/>
              </a:rPr>
            </a:br>
            <a:r>
              <a:rPr lang="en-US" sz="2000" b="1" i="1" dirty="0" smtClean="0">
                <a:solidFill>
                  <a:schemeClr val="bg2">
                    <a:lumMod val="25000"/>
                  </a:schemeClr>
                </a:solidFill>
                <a:latin typeface="Times New Roman" pitchFamily="18" charset="0"/>
                <a:cs typeface="Times New Roman" pitchFamily="18" charset="0"/>
              </a:rPr>
              <a:t>As pledge for his return. Do this – but this-</a:t>
            </a:r>
            <a:br>
              <a:rPr lang="en-US" sz="2000" b="1" i="1" dirty="0" smtClean="0">
                <a:solidFill>
                  <a:schemeClr val="bg2">
                    <a:lumMod val="25000"/>
                  </a:schemeClr>
                </a:solidFill>
                <a:latin typeface="Times New Roman" pitchFamily="18" charset="0"/>
                <a:cs typeface="Times New Roman" pitchFamily="18" charset="0"/>
              </a:rPr>
            </a:br>
            <a:r>
              <a:rPr lang="en-US" sz="2000" b="1" i="1" dirty="0" smtClean="0">
                <a:solidFill>
                  <a:schemeClr val="bg2">
                    <a:lumMod val="25000"/>
                  </a:schemeClr>
                </a:solidFill>
                <a:latin typeface="Times New Roman" pitchFamily="18" charset="0"/>
                <a:cs typeface="Times New Roman" pitchFamily="18" charset="0"/>
              </a:rPr>
              <a:t>And may the gods themselves build up thy greatness</a:t>
            </a:r>
            <a:br>
              <a:rPr lang="en-US" sz="2000" b="1" i="1" dirty="0" smtClean="0">
                <a:solidFill>
                  <a:schemeClr val="bg2">
                    <a:lumMod val="25000"/>
                  </a:schemeClr>
                </a:solidFill>
                <a:latin typeface="Times New Roman" pitchFamily="18" charset="0"/>
                <a:cs typeface="Times New Roman" pitchFamily="18" charset="0"/>
              </a:rPr>
            </a:br>
            <a:r>
              <a:rPr lang="en-US" sz="2000" b="1" i="1" dirty="0" smtClean="0">
                <a:solidFill>
                  <a:schemeClr val="bg2">
                    <a:lumMod val="25000"/>
                  </a:schemeClr>
                </a:solidFill>
                <a:latin typeface="Times New Roman" pitchFamily="18" charset="0"/>
                <a:cs typeface="Times New Roman" pitchFamily="18" charset="0"/>
              </a:rPr>
              <a:t>As high as their own heaven</a:t>
            </a:r>
            <a:endParaRPr lang="en-US" sz="2000" b="1" i="1" dirty="0">
              <a:solidFill>
                <a:schemeClr val="bg2">
                  <a:lumMod val="25000"/>
                </a:schemeClr>
              </a:solidFill>
              <a:latin typeface="Times New Roman" pitchFamily="18" charset="0"/>
              <a:cs typeface="Times New Roman" pitchFamily="18" charset="0"/>
            </a:endParaRPr>
          </a:p>
        </p:txBody>
      </p:sp>
      <p:sp>
        <p:nvSpPr>
          <p:cNvPr id="3" name="Subtitle 2"/>
          <p:cNvSpPr>
            <a:spLocks noGrp="1"/>
          </p:cNvSpPr>
          <p:nvPr>
            <p:ph type="subTitle" idx="1"/>
          </p:nvPr>
        </p:nvSpPr>
        <p:spPr/>
        <p:txBody>
          <a:bodyPr>
            <a:normAutofit fontScale="70000" lnSpcReduction="20000"/>
          </a:bodyPr>
          <a:lstStyle/>
          <a:p>
            <a:r>
              <a:rPr lang="en-US" b="1" i="1" dirty="0" smtClean="0">
                <a:solidFill>
                  <a:schemeClr val="tx2">
                    <a:lumMod val="75000"/>
                  </a:schemeClr>
                </a:solidFill>
                <a:latin typeface="Times New Roman" pitchFamily="18" charset="0"/>
                <a:cs typeface="Times New Roman" pitchFamily="18" charset="0"/>
              </a:rPr>
              <a:t>The fervor of this strange request touched the heart of Dionysius. It was to him a mystery. He lived for self alone; he had sacrificed his friends, his honor, his home, upon the alter of a boundless ambition, for place and for power. To him friendship was ambitions ladder.</a:t>
            </a:r>
            <a:endParaRPr lang="en-US" dirty="0">
              <a:solidFill>
                <a:schemeClr val="tx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505200" cy="1403350"/>
          </a:xfrm>
        </p:spPr>
        <p:txBody>
          <a:bodyPr>
            <a:normAutofit/>
          </a:bodyPr>
          <a:lstStyle/>
          <a:p>
            <a:r>
              <a:rPr lang="en-US" sz="1600" i="1" dirty="0" smtClean="0"/>
              <a:t/>
            </a:r>
            <a:br>
              <a:rPr lang="en-US" sz="1600" i="1" dirty="0" smtClean="0"/>
            </a:br>
            <a:endParaRPr lang="en-US" sz="1600" dirty="0">
              <a:latin typeface="Times New Roman" pitchFamily="18" charset="0"/>
              <a:cs typeface="Times New Roman" pitchFamily="18" charset="0"/>
            </a:endParaRPr>
          </a:p>
        </p:txBody>
      </p:sp>
      <p:pic>
        <p:nvPicPr>
          <p:cNvPr id="5" name="Content Placeholder 4" descr="Untitled-4.jpg"/>
          <p:cNvPicPr>
            <a:picLocks noGrp="1" noChangeAspect="1"/>
          </p:cNvPicPr>
          <p:nvPr>
            <p:ph idx="1"/>
          </p:nvPr>
        </p:nvPicPr>
        <p:blipFill>
          <a:blip r:embed="rId2" cstate="print"/>
          <a:srcRect l="13697" t="7375" r="11733" b="7818"/>
          <a:stretch>
            <a:fillRect/>
          </a:stretch>
        </p:blipFill>
        <p:spPr>
          <a:xfrm>
            <a:off x="4495800" y="304800"/>
            <a:ext cx="3733800" cy="3505200"/>
          </a:xfrm>
          <a:prstGeom prst="ellipse">
            <a:avLst/>
          </a:prstGeom>
          <a:ln>
            <a:solidFill>
              <a:schemeClr val="bg2">
                <a:lumMod val="50000"/>
              </a:schemeClr>
            </a:solidFill>
          </a:ln>
          <a:effectLst>
            <a:glow rad="228600">
              <a:schemeClr val="accent3">
                <a:satMod val="175000"/>
                <a:alpha val="40000"/>
              </a:schemeClr>
            </a:glow>
            <a:reflection blurRad="6350" stA="50000" endA="300" endPos="90000" dist="50800" dir="5400000" sy="-100000" algn="bl" rotWithShape="0"/>
            <a:softEdge rad="112500"/>
          </a:effectLst>
        </p:spPr>
      </p:pic>
      <p:sp>
        <p:nvSpPr>
          <p:cNvPr id="4" name="Text Placeholder 3"/>
          <p:cNvSpPr>
            <a:spLocks noGrp="1"/>
          </p:cNvSpPr>
          <p:nvPr>
            <p:ph type="body" sz="half" idx="2"/>
          </p:nvPr>
        </p:nvSpPr>
        <p:spPr/>
        <p:txBody>
          <a:bodyPr>
            <a:normAutofit/>
          </a:bodyPr>
          <a:lstStyle/>
          <a:p>
            <a:r>
              <a:rPr lang="en-US" sz="2400" b="1" i="1" dirty="0" smtClean="0">
                <a:latin typeface="Times New Roman" pitchFamily="18" charset="0"/>
                <a:cs typeface="Times New Roman" pitchFamily="18" charset="0"/>
              </a:rPr>
              <a:t>The request was granted, and Pythias became a hostage for Damon,  who hastened toward his home by the distant sea.</a:t>
            </a:r>
            <a:endParaRPr lang="en-US" sz="2400" b="1" i="1" dirty="0"/>
          </a:p>
        </p:txBody>
      </p:sp>
    </p:spTree>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solidFill>
                  <a:schemeClr val="tx2">
                    <a:lumMod val="60000"/>
                    <a:lumOff val="40000"/>
                  </a:schemeClr>
                </a:solidFill>
                <a:latin typeface="Times New Roman" pitchFamily="18" charset="0"/>
                <a:cs typeface="Times New Roman" pitchFamily="18" charset="0"/>
              </a:rPr>
              <a:t>The mystery deepens – the tyrant cannot solve it.</a:t>
            </a:r>
            <a:endParaRPr lang="en-US" i="1" dirty="0">
              <a:solidFill>
                <a:schemeClr val="tx2">
                  <a:lumMod val="60000"/>
                  <a:lumOff val="40000"/>
                </a:schemeClr>
              </a:solidFill>
              <a:latin typeface="Times New Roman" pitchFamily="18" charset="0"/>
              <a:cs typeface="Times New Roman" pitchFamily="18" charset="0"/>
            </a:endParaRPr>
          </a:p>
        </p:txBody>
      </p:sp>
      <p:sp>
        <p:nvSpPr>
          <p:cNvPr id="4" name="Text Placeholder 3"/>
          <p:cNvSpPr>
            <a:spLocks noGrp="1"/>
          </p:cNvSpPr>
          <p:nvPr>
            <p:ph type="body" sz="half" idx="2"/>
          </p:nvPr>
        </p:nvSpPr>
        <p:spPr/>
        <p:txBody>
          <a:bodyPr>
            <a:normAutofit/>
          </a:bodyPr>
          <a:lstStyle/>
          <a:p>
            <a:r>
              <a:rPr lang="en-US" sz="1800" b="1" i="1" dirty="0" smtClean="0">
                <a:latin typeface="Times New Roman" pitchFamily="18" charset="0"/>
                <a:cs typeface="Times New Roman" pitchFamily="18" charset="0"/>
              </a:rPr>
              <a:t>	By his decree, in the lone dungeon where Pythias wears his chains, the fair </a:t>
            </a:r>
            <a:r>
              <a:rPr lang="en-US" sz="1800" b="1" i="1" dirty="0" err="1" smtClean="0">
                <a:latin typeface="Times New Roman" pitchFamily="18" charset="0"/>
                <a:cs typeface="Times New Roman" pitchFamily="18" charset="0"/>
              </a:rPr>
              <a:t>Calanthe</a:t>
            </a:r>
            <a:r>
              <a:rPr lang="en-US" sz="1800" b="1" i="1" dirty="0" smtClean="0">
                <a:latin typeface="Times New Roman" pitchFamily="18" charset="0"/>
                <a:cs typeface="Times New Roman" pitchFamily="18" charset="0"/>
              </a:rPr>
              <a:t> urges her lover to break his bond and fly with her where dangers cannot come.</a:t>
            </a:r>
          </a:p>
          <a:p>
            <a:r>
              <a:rPr lang="en-US" sz="1800" b="1" i="1" dirty="0" smtClean="0">
                <a:latin typeface="Times New Roman" pitchFamily="18" charset="0"/>
                <a:cs typeface="Times New Roman" pitchFamily="18" charset="0"/>
              </a:rPr>
              <a:t>	He will not go; he has pledged his word; honor is more to him than life – and in his refusal the tyrant marvels still the more.</a:t>
            </a:r>
            <a:endParaRPr lang="en-US" sz="1800" b="1" i="1" dirty="0">
              <a:latin typeface="Times New Roman" pitchFamily="18" charset="0"/>
              <a:cs typeface="Times New Roman" pitchFamily="18" charset="0"/>
            </a:endParaRPr>
          </a:p>
        </p:txBody>
      </p:sp>
      <p:pic>
        <p:nvPicPr>
          <p:cNvPr id="7" name="Content Placeholder 6" descr="Untitled-6.jpg"/>
          <p:cNvPicPr>
            <a:picLocks noGrp="1" noChangeAspect="1"/>
          </p:cNvPicPr>
          <p:nvPr>
            <p:ph idx="1"/>
          </p:nvPr>
        </p:nvPicPr>
        <p:blipFill>
          <a:blip r:embed="rId2" cstate="print"/>
          <a:srcRect l="13013" t="7413" r="13245" b="8674"/>
          <a:stretch>
            <a:fillRect/>
          </a:stretch>
        </p:blipFill>
        <p:spPr>
          <a:xfrm>
            <a:off x="4343400" y="838200"/>
            <a:ext cx="3886200" cy="3657600"/>
          </a:xfrm>
          <a:effectLst>
            <a:outerShdw blurRad="76200" dist="12700" dir="8100000" sy="-23000" kx="800400" algn="br" rotWithShape="0">
              <a:prstClr val="black">
                <a:alpha val="20000"/>
              </a:prstClr>
            </a:outerShdw>
            <a:softEdge rad="127000"/>
          </a:effectLst>
        </p:spPr>
      </p:pic>
    </p:spTree>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Untitled-3.jpg"/>
          <p:cNvPicPr>
            <a:picLocks noGrp="1" noChangeAspect="1"/>
          </p:cNvPicPr>
          <p:nvPr>
            <p:ph idx="1"/>
          </p:nvPr>
        </p:nvPicPr>
        <p:blipFill>
          <a:blip r:embed="rId2" cstate="print"/>
          <a:srcRect l="10127" t="6082" r="8861"/>
          <a:stretch>
            <a:fillRect/>
          </a:stretch>
        </p:blipFill>
        <p:spPr>
          <a:xfrm>
            <a:off x="1981200" y="1752600"/>
            <a:ext cx="4876800" cy="4706488"/>
          </a:xfrm>
          <a:prstGeom prst="rect">
            <a:avLst/>
          </a:prstGeom>
          <a:ln w="228600" cap="sq" cmpd="thickThin">
            <a:solidFill>
              <a:schemeClr val="bg2">
                <a:lumMod val="50000"/>
              </a:schemeClr>
            </a:solidFill>
            <a:prstDash val="solid"/>
            <a:miter lim="800000"/>
          </a:ln>
          <a:effectLst>
            <a:innerShdw blurRad="76200">
              <a:srgbClr val="000000"/>
            </a:innerShdw>
          </a:effectLst>
        </p:spPr>
      </p:pic>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525000" y="3831431"/>
            <a:ext cx="5486400" cy="566738"/>
          </a:xfrm>
        </p:spPr>
        <p:txBody>
          <a:bodyPr/>
          <a:lstStyle/>
          <a:p>
            <a:endParaRPr lang="en-US" dirty="0"/>
          </a:p>
        </p:txBody>
      </p:sp>
      <p:pic>
        <p:nvPicPr>
          <p:cNvPr id="7" name="Picture Placeholder 6" descr="Untitled-2.jpg"/>
          <p:cNvPicPr>
            <a:picLocks noGrp="1" noChangeAspect="1"/>
          </p:cNvPicPr>
          <p:nvPr>
            <p:ph type="pic" idx="1"/>
          </p:nvPr>
        </p:nvPicPr>
        <p:blipFill>
          <a:blip r:embed="rId2" cstate="print"/>
          <a:srcRect l="13166" t="7154" r="13223" b="5585"/>
          <a:stretch>
            <a:fillRect/>
          </a:stretch>
        </p:blipFill>
        <p:spPr>
          <a:xfrm>
            <a:off x="2209800" y="76200"/>
            <a:ext cx="4038600" cy="3886200"/>
          </a:xfrm>
          <a:prstGeom prst="ellipse">
            <a:avLst/>
          </a:prstGeom>
          <a:ln>
            <a:noFill/>
          </a:ln>
          <a:effectLst>
            <a:reflection blurRad="6350" stA="50000" endA="295" endPos="92000" dist="101600" dir="5400000" sy="-100000" algn="bl" rotWithShape="0"/>
            <a:softEdge rad="112500"/>
          </a:effectLst>
        </p:spPr>
      </p:pic>
      <p:sp>
        <p:nvSpPr>
          <p:cNvPr id="6" name="Text Placeholder 5"/>
          <p:cNvSpPr>
            <a:spLocks noGrp="1"/>
          </p:cNvSpPr>
          <p:nvPr>
            <p:ph type="body" sz="half" idx="2"/>
          </p:nvPr>
        </p:nvSpPr>
        <p:spPr>
          <a:xfrm>
            <a:off x="1752600" y="4114800"/>
            <a:ext cx="6019800" cy="2057400"/>
          </a:xfrm>
        </p:spPr>
        <p:txBody>
          <a:bodyPr>
            <a:noAutofit/>
          </a:bodyPr>
          <a:lstStyle/>
          <a:p>
            <a:r>
              <a:rPr lang="en-US" sz="1600" b="1" i="1" dirty="0" smtClean="0">
                <a:solidFill>
                  <a:schemeClr val="accent2">
                    <a:lumMod val="75000"/>
                  </a:schemeClr>
                </a:solidFill>
                <a:latin typeface="Times New Roman" pitchFamily="18" charset="0"/>
                <a:cs typeface="Times New Roman" pitchFamily="18" charset="0"/>
              </a:rPr>
              <a:t>The hour of execution is at hand; Damon has not returned; and his hostage is brought to the block to suffer in his stead. The evening sun shines golden on the towers and temples of ancient Syracuse, as Pythias looks out upon the vast throng, who taunt him with the seeming falseness of his friend. Relying upon the honor of Damon, trusting his word, proud of his friendship, he calls upon the gods to prevent his return; and, in response to the cruel jeers of the mob, proclaims the fidelity of Damon, and turns to meet his fate.</a:t>
            </a:r>
            <a:endParaRPr lang="en-US" sz="1600" b="1" i="1" dirty="0">
              <a:solidFill>
                <a:schemeClr val="accent2">
                  <a:lumMod val="75000"/>
                </a:schemeClr>
              </a:solidFill>
              <a:latin typeface="Times New Roman" pitchFamily="18" charset="0"/>
              <a:cs typeface="Times New Roman" pitchFamily="18" charset="0"/>
            </a:endParaRPr>
          </a:p>
        </p:txBody>
      </p:sp>
    </p:spTree>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27</TotalTime>
  <Words>455</Words>
  <Application>Microsoft Office PowerPoint</Application>
  <PresentationFormat>On-screen Show (4:3)</PresentationFormat>
  <Paragraphs>14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The Story of Damon and Pythias</vt:lpstr>
      <vt:lpstr>The friendship of Damon and Pythias shines through the mists of centuries, a glowing tribute to the humanity of the past. It was made the sweet song of ancient Greece, and is immortalized in the permanence of our order.</vt:lpstr>
      <vt:lpstr>Damon a Senator of Syracuse, had incurred the displeasure of Dionysius, and was under sentence of death. Many delight\ted to honor him when he wore the robes of office; now he has but one friend in all Syracuse – the companion of his brighter better days.</vt:lpstr>
      <vt:lpstr>PowerPoint Presentation</vt:lpstr>
      <vt:lpstr>As thou art a husband and a father, here me! Let Damon go and see his wife and child Before he dies, For four hours respite him; Put me in chains; plunge me into his dungeon, As pledge for his return. Do this – but this- And may the gods themselves build up thy greatness As high as their own heaven</vt:lpstr>
      <vt:lpstr> </vt:lpstr>
      <vt:lpstr>The mystery deepens – the tyrant cannot solve it.</vt:lpstr>
      <vt:lpstr>PowerPoint Presentation</vt:lpstr>
      <vt:lpstr>PowerPoint Presentation</vt:lpstr>
      <vt:lpstr>At the strange scene the tyrant looks in wonderment; and, as he looks, the cruel purpose of the hour passes away, and  friendship sits upon the throne, wearing a crown “that ne’re encumbers nor can be transferred”.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 Grant</dc:creator>
  <cp:lastModifiedBy>Microsoft account</cp:lastModifiedBy>
  <cp:revision>15</cp:revision>
  <dcterms:created xsi:type="dcterms:W3CDTF">2010-12-11T15:46:33Z</dcterms:created>
  <dcterms:modified xsi:type="dcterms:W3CDTF">2015-03-17T21:19:36Z</dcterms:modified>
</cp:coreProperties>
</file>