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pptx" ContentType="application/vnd.openxmlformats-officedocument.presentationml.presentation"/>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handoutMasterIdLst>
    <p:handoutMasterId r:id="rId59"/>
  </p:handoutMasterIdLst>
  <p:sldIdLst>
    <p:sldId id="314" r:id="rId2"/>
    <p:sldId id="261" r:id="rId3"/>
    <p:sldId id="329" r:id="rId4"/>
    <p:sldId id="328" r:id="rId5"/>
    <p:sldId id="262" r:id="rId6"/>
    <p:sldId id="263" r:id="rId7"/>
    <p:sldId id="317" r:id="rId8"/>
    <p:sldId id="319" r:id="rId9"/>
    <p:sldId id="321" r:id="rId10"/>
    <p:sldId id="323" r:id="rId11"/>
    <p:sldId id="325" r:id="rId12"/>
    <p:sldId id="327" r:id="rId13"/>
    <p:sldId id="257" r:id="rId14"/>
    <p:sldId id="330" r:id="rId15"/>
    <p:sldId id="258" r:id="rId16"/>
    <p:sldId id="259" r:id="rId17"/>
    <p:sldId id="260" r:id="rId18"/>
    <p:sldId id="264" r:id="rId19"/>
    <p:sldId id="266" r:id="rId20"/>
    <p:sldId id="267" r:id="rId21"/>
    <p:sldId id="268" r:id="rId22"/>
    <p:sldId id="270" r:id="rId23"/>
    <p:sldId id="269" r:id="rId24"/>
    <p:sldId id="272" r:id="rId25"/>
    <p:sldId id="273" r:id="rId26"/>
    <p:sldId id="275" r:id="rId27"/>
    <p:sldId id="277"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331" r:id="rId42"/>
    <p:sldId id="294" r:id="rId43"/>
    <p:sldId id="295" r:id="rId44"/>
    <p:sldId id="296" r:id="rId45"/>
    <p:sldId id="332" r:id="rId46"/>
    <p:sldId id="333" r:id="rId47"/>
    <p:sldId id="301" r:id="rId48"/>
    <p:sldId id="302" r:id="rId49"/>
    <p:sldId id="303" r:id="rId50"/>
    <p:sldId id="304" r:id="rId51"/>
    <p:sldId id="305" r:id="rId52"/>
    <p:sldId id="306" r:id="rId53"/>
    <p:sldId id="307" r:id="rId54"/>
    <p:sldId id="309" r:id="rId55"/>
    <p:sldId id="310" r:id="rId56"/>
    <p:sldId id="313" r:id="rId57"/>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52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21B2506E-4F00-4FE6-8D0B-16AE930F25ED}" type="datetimeFigureOut">
              <a:rPr lang="en-US" smtClean="0"/>
              <a:t>1/31/2016</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843581E5-D1CA-4C35-84D8-B0925C628052}" type="slidenum">
              <a:rPr lang="en-US" smtClean="0"/>
              <a:t>‹#›</a:t>
            </a:fld>
            <a:endParaRPr lang="en-US"/>
          </a:p>
        </p:txBody>
      </p:sp>
    </p:spTree>
    <p:extLst>
      <p:ext uri="{BB962C8B-B14F-4D97-AF65-F5344CB8AC3E}">
        <p14:creationId xmlns:p14="http://schemas.microsoft.com/office/powerpoint/2010/main" val="14904562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C4725705-2A7C-42C4-A573-830C93D60617}" type="datetimeFigureOut">
              <a:rPr lang="en-US" smtClean="0"/>
              <a:t>1/31/2016</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48DA4ED9-972E-4871-AE86-2E2142B05E04}" type="slidenum">
              <a:rPr lang="en-US" smtClean="0"/>
              <a:t>‹#›</a:t>
            </a:fld>
            <a:endParaRPr lang="en-US"/>
          </a:p>
        </p:txBody>
      </p:sp>
    </p:spTree>
    <p:extLst>
      <p:ext uri="{BB962C8B-B14F-4D97-AF65-F5344CB8AC3E}">
        <p14:creationId xmlns:p14="http://schemas.microsoft.com/office/powerpoint/2010/main" val="2112663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E3A467-3520-4C67-A9C5-5FE8BE67DB82}" type="datetimeFigureOut">
              <a:rPr lang="en-US" smtClean="0"/>
              <a:t>1/31/2016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445C60-07EF-44BD-A297-D6F1E33A17A9}" type="slidenum">
              <a:rPr lang="en-US" smtClean="0"/>
              <a:t>‹#›</a:t>
            </a:fld>
            <a:endParaRPr lang="en-US"/>
          </a:p>
        </p:txBody>
      </p:sp>
    </p:spTree>
    <p:extLst>
      <p:ext uri="{BB962C8B-B14F-4D97-AF65-F5344CB8AC3E}">
        <p14:creationId xmlns:p14="http://schemas.microsoft.com/office/powerpoint/2010/main" val="3760555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E3A467-3520-4C67-A9C5-5FE8BE67DB82}" type="datetimeFigureOut">
              <a:rPr lang="en-US" smtClean="0"/>
              <a:t>1/31/2016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445C60-07EF-44BD-A297-D6F1E33A17A9}" type="slidenum">
              <a:rPr lang="en-US" smtClean="0"/>
              <a:t>‹#›</a:t>
            </a:fld>
            <a:endParaRPr lang="en-US"/>
          </a:p>
        </p:txBody>
      </p:sp>
    </p:spTree>
    <p:extLst>
      <p:ext uri="{BB962C8B-B14F-4D97-AF65-F5344CB8AC3E}">
        <p14:creationId xmlns:p14="http://schemas.microsoft.com/office/powerpoint/2010/main" val="2438478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E3A467-3520-4C67-A9C5-5FE8BE67DB82}" type="datetimeFigureOut">
              <a:rPr lang="en-US" smtClean="0"/>
              <a:t>1/31/2016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445C60-07EF-44BD-A297-D6F1E33A17A9}" type="slidenum">
              <a:rPr lang="en-US" smtClean="0"/>
              <a:t>‹#›</a:t>
            </a:fld>
            <a:endParaRPr lang="en-US"/>
          </a:p>
        </p:txBody>
      </p:sp>
    </p:spTree>
    <p:extLst>
      <p:ext uri="{BB962C8B-B14F-4D97-AF65-F5344CB8AC3E}">
        <p14:creationId xmlns:p14="http://schemas.microsoft.com/office/powerpoint/2010/main" val="2046122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E3A467-3520-4C67-A9C5-5FE8BE67DB82}" type="datetimeFigureOut">
              <a:rPr lang="en-US" smtClean="0"/>
              <a:t>1/31/2016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445C60-07EF-44BD-A297-D6F1E33A17A9}" type="slidenum">
              <a:rPr lang="en-US" smtClean="0"/>
              <a:t>‹#›</a:t>
            </a:fld>
            <a:endParaRPr lang="en-US"/>
          </a:p>
        </p:txBody>
      </p:sp>
    </p:spTree>
    <p:extLst>
      <p:ext uri="{BB962C8B-B14F-4D97-AF65-F5344CB8AC3E}">
        <p14:creationId xmlns:p14="http://schemas.microsoft.com/office/powerpoint/2010/main" val="2729484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E3A467-3520-4C67-A9C5-5FE8BE67DB82}" type="datetimeFigureOut">
              <a:rPr lang="en-US" smtClean="0"/>
              <a:t>1/31/2016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445C60-07EF-44BD-A297-D6F1E33A17A9}" type="slidenum">
              <a:rPr lang="en-US" smtClean="0"/>
              <a:t>‹#›</a:t>
            </a:fld>
            <a:endParaRPr lang="en-US"/>
          </a:p>
        </p:txBody>
      </p:sp>
    </p:spTree>
    <p:extLst>
      <p:ext uri="{BB962C8B-B14F-4D97-AF65-F5344CB8AC3E}">
        <p14:creationId xmlns:p14="http://schemas.microsoft.com/office/powerpoint/2010/main" val="4129204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E3A467-3520-4C67-A9C5-5FE8BE67DB82}" type="datetimeFigureOut">
              <a:rPr lang="en-US" smtClean="0"/>
              <a:t>1/31/2016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445C60-07EF-44BD-A297-D6F1E33A17A9}" type="slidenum">
              <a:rPr lang="en-US" smtClean="0"/>
              <a:t>‹#›</a:t>
            </a:fld>
            <a:endParaRPr lang="en-US"/>
          </a:p>
        </p:txBody>
      </p:sp>
    </p:spTree>
    <p:extLst>
      <p:ext uri="{BB962C8B-B14F-4D97-AF65-F5344CB8AC3E}">
        <p14:creationId xmlns:p14="http://schemas.microsoft.com/office/powerpoint/2010/main" val="277743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E3A467-3520-4C67-A9C5-5FE8BE67DB82}" type="datetimeFigureOut">
              <a:rPr lang="en-US" smtClean="0"/>
              <a:t>1/31/2016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445C60-07EF-44BD-A297-D6F1E33A17A9}" type="slidenum">
              <a:rPr lang="en-US" smtClean="0"/>
              <a:t>‹#›</a:t>
            </a:fld>
            <a:endParaRPr lang="en-US"/>
          </a:p>
        </p:txBody>
      </p:sp>
    </p:spTree>
    <p:extLst>
      <p:ext uri="{BB962C8B-B14F-4D97-AF65-F5344CB8AC3E}">
        <p14:creationId xmlns:p14="http://schemas.microsoft.com/office/powerpoint/2010/main" val="3025182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E3A467-3520-4C67-A9C5-5FE8BE67DB82}" type="datetimeFigureOut">
              <a:rPr lang="en-US" smtClean="0"/>
              <a:t>1/31/2016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445C60-07EF-44BD-A297-D6F1E33A17A9}" type="slidenum">
              <a:rPr lang="en-US" smtClean="0"/>
              <a:t>‹#›</a:t>
            </a:fld>
            <a:endParaRPr lang="en-US"/>
          </a:p>
        </p:txBody>
      </p:sp>
    </p:spTree>
    <p:extLst>
      <p:ext uri="{BB962C8B-B14F-4D97-AF65-F5344CB8AC3E}">
        <p14:creationId xmlns:p14="http://schemas.microsoft.com/office/powerpoint/2010/main" val="1397589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E3A467-3520-4C67-A9C5-5FE8BE67DB82}" type="datetimeFigureOut">
              <a:rPr lang="en-US" smtClean="0"/>
              <a:t>1/31/2016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445C60-07EF-44BD-A297-D6F1E33A17A9}" type="slidenum">
              <a:rPr lang="en-US" smtClean="0"/>
              <a:t>‹#›</a:t>
            </a:fld>
            <a:endParaRPr lang="en-US"/>
          </a:p>
        </p:txBody>
      </p:sp>
    </p:spTree>
    <p:extLst>
      <p:ext uri="{BB962C8B-B14F-4D97-AF65-F5344CB8AC3E}">
        <p14:creationId xmlns:p14="http://schemas.microsoft.com/office/powerpoint/2010/main" val="3526159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E3A467-3520-4C67-A9C5-5FE8BE67DB82}" type="datetimeFigureOut">
              <a:rPr lang="en-US" smtClean="0"/>
              <a:t>1/31/2016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445C60-07EF-44BD-A297-D6F1E33A17A9}" type="slidenum">
              <a:rPr lang="en-US" smtClean="0"/>
              <a:t>‹#›</a:t>
            </a:fld>
            <a:endParaRPr lang="en-US"/>
          </a:p>
        </p:txBody>
      </p:sp>
    </p:spTree>
    <p:extLst>
      <p:ext uri="{BB962C8B-B14F-4D97-AF65-F5344CB8AC3E}">
        <p14:creationId xmlns:p14="http://schemas.microsoft.com/office/powerpoint/2010/main" val="3515578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E3A467-3520-4C67-A9C5-5FE8BE67DB82}" type="datetimeFigureOut">
              <a:rPr lang="en-US" smtClean="0"/>
              <a:t>1/31/2016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445C60-07EF-44BD-A297-D6F1E33A17A9}" type="slidenum">
              <a:rPr lang="en-US" smtClean="0"/>
              <a:t>‹#›</a:t>
            </a:fld>
            <a:endParaRPr lang="en-US"/>
          </a:p>
        </p:txBody>
      </p:sp>
    </p:spTree>
    <p:extLst>
      <p:ext uri="{BB962C8B-B14F-4D97-AF65-F5344CB8AC3E}">
        <p14:creationId xmlns:p14="http://schemas.microsoft.com/office/powerpoint/2010/main" val="2663841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E3A467-3520-4C67-A9C5-5FE8BE67DB82}" type="datetimeFigureOut">
              <a:rPr lang="en-US" smtClean="0"/>
              <a:t>1/31/2016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445C60-07EF-44BD-A297-D6F1E33A17A9}" type="slidenum">
              <a:rPr lang="en-US" smtClean="0"/>
              <a:t>‹#›</a:t>
            </a:fld>
            <a:endParaRPr lang="en-US"/>
          </a:p>
        </p:txBody>
      </p:sp>
    </p:spTree>
    <p:extLst>
      <p:ext uri="{BB962C8B-B14F-4D97-AF65-F5344CB8AC3E}">
        <p14:creationId xmlns:p14="http://schemas.microsoft.com/office/powerpoint/2010/main" val="10615105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PowerPoint_Presentation.ppt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524000"/>
            <a:ext cx="7391400" cy="646331"/>
          </a:xfrm>
          <a:prstGeom prst="rect">
            <a:avLst/>
          </a:prstGeom>
          <a:noFill/>
        </p:spPr>
        <p:txBody>
          <a:bodyPr wrap="square" rtlCol="0">
            <a:spAutoFit/>
          </a:bodyPr>
          <a:lstStyle/>
          <a:p>
            <a:pPr algn="ctr"/>
            <a:r>
              <a:rPr lang="en-US" sz="3600" b="1" dirty="0" smtClean="0">
                <a:solidFill>
                  <a:schemeClr val="bg1"/>
                </a:solidFill>
              </a:rPr>
              <a:t>RANK OF KNIGHT SHORT FORM</a:t>
            </a:r>
            <a:endParaRPr lang="en-US" sz="3600" b="1" dirty="0">
              <a:solidFill>
                <a:schemeClr val="bg1"/>
              </a:solidFill>
            </a:endParaRPr>
          </a:p>
        </p:txBody>
      </p:sp>
    </p:spTree>
    <p:extLst>
      <p:ext uri="{BB962C8B-B14F-4D97-AF65-F5344CB8AC3E}">
        <p14:creationId xmlns:p14="http://schemas.microsoft.com/office/powerpoint/2010/main" val="2620003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4" descr="Untitled-27.jpg"/>
          <p:cNvPicPr>
            <a:picLocks noChangeAspect="1"/>
          </p:cNvPicPr>
          <p:nvPr/>
        </p:nvPicPr>
        <p:blipFill>
          <a:blip r:embed="rId2" cstate="print"/>
          <a:srcRect l="10388" t="4388" r="9057" b="4388"/>
          <a:stretch>
            <a:fillRect/>
          </a:stretch>
        </p:blipFill>
        <p:spPr>
          <a:xfrm>
            <a:off x="2133600" y="381000"/>
            <a:ext cx="4846320" cy="4512092"/>
          </a:xfrm>
          <a:prstGeom prst="rect">
            <a:avLst/>
          </a:prstGeom>
          <a:ln w="228600" cap="sq" cmpd="thickThin">
            <a:solidFill>
              <a:schemeClr val="accent1">
                <a:lumMod val="50000"/>
              </a:schemeClr>
            </a:solidFill>
            <a:prstDash val="solid"/>
            <a:miter lim="800000"/>
          </a:ln>
          <a:effectLst>
            <a:innerShdw blurRad="76200">
              <a:srgbClr val="000000"/>
            </a:innerShdw>
          </a:effectLst>
        </p:spPr>
      </p:pic>
      <p:sp>
        <p:nvSpPr>
          <p:cNvPr id="3" name="Text Placeholder 3"/>
          <p:cNvSpPr txBox="1">
            <a:spLocks/>
          </p:cNvSpPr>
          <p:nvPr/>
        </p:nvSpPr>
        <p:spPr>
          <a:xfrm>
            <a:off x="1025236" y="5181600"/>
            <a:ext cx="6934200" cy="1109662"/>
          </a:xfrm>
          <a:prstGeom prst="rect">
            <a:avLst/>
          </a:prstGeom>
        </p:spPr>
        <p:txBody>
          <a:bodyPr>
            <a:no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400" b="1" i="1" dirty="0" smtClean="0">
                <a:solidFill>
                  <a:schemeClr val="bg1"/>
                </a:solidFill>
                <a:latin typeface="Times New Roman" pitchFamily="18" charset="0"/>
                <a:cs typeface="Times New Roman" pitchFamily="18" charset="0"/>
              </a:rPr>
              <a:t>To share and have part in the sorrows of our friends broadens the vision, tempers the heart, and makes golden the light that falls upon the hearthstone where we with loved ones dwell.</a:t>
            </a:r>
            <a:endParaRPr lang="en-US" sz="2400" dirty="0">
              <a:solidFill>
                <a:schemeClr val="bg1"/>
              </a:solidFill>
            </a:endParaRPr>
          </a:p>
        </p:txBody>
      </p:sp>
    </p:spTree>
    <p:extLst>
      <p:ext uri="{BB962C8B-B14F-4D97-AF65-F5344CB8AC3E}">
        <p14:creationId xmlns:p14="http://schemas.microsoft.com/office/powerpoint/2010/main" val="666356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4" descr="Untitled-26.jpg"/>
          <p:cNvPicPr>
            <a:picLocks noChangeAspect="1"/>
          </p:cNvPicPr>
          <p:nvPr/>
        </p:nvPicPr>
        <p:blipFill>
          <a:blip r:embed="rId2" cstate="print"/>
          <a:srcRect l="11777" t="4741" r="11834" b="8163"/>
          <a:stretch>
            <a:fillRect/>
          </a:stretch>
        </p:blipFill>
        <p:spPr>
          <a:xfrm>
            <a:off x="1676400" y="0"/>
            <a:ext cx="5669280" cy="5355750"/>
          </a:xfrm>
          <a:prstGeom prst="ellipse">
            <a:avLst/>
          </a:prstGeom>
          <a:ln>
            <a:noFill/>
          </a:ln>
          <a:effectLst>
            <a:softEdge rad="112500"/>
          </a:effectLst>
        </p:spPr>
      </p:pic>
      <p:sp>
        <p:nvSpPr>
          <p:cNvPr id="3" name="Text Placeholder 3"/>
          <p:cNvSpPr txBox="1">
            <a:spLocks/>
          </p:cNvSpPr>
          <p:nvPr/>
        </p:nvSpPr>
        <p:spPr>
          <a:xfrm>
            <a:off x="685800" y="5334000"/>
            <a:ext cx="7543800" cy="1185862"/>
          </a:xfrm>
          <a:prstGeom prst="rect">
            <a:avLst/>
          </a:prstGeom>
        </p:spPr>
        <p:txBody>
          <a:bodyPr>
            <a:no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400" b="1" dirty="0" smtClean="0">
                <a:solidFill>
                  <a:schemeClr val="bg1"/>
                </a:solidFill>
                <a:latin typeface="Times New Roman" pitchFamily="18" charset="0"/>
                <a:cs typeface="Times New Roman" pitchFamily="18" charset="0"/>
              </a:rPr>
              <a:t>Night has glories that the day can never reveal. The day tells of the budding flowers, the sparkling stream, the lights and shadows of the grand old wood.</a:t>
            </a:r>
            <a:endParaRPr lang="en-US" sz="24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4074747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4" descr="Untitled-25.jpg"/>
          <p:cNvPicPr>
            <a:picLocks noChangeAspect="1"/>
          </p:cNvPicPr>
          <p:nvPr/>
        </p:nvPicPr>
        <p:blipFill>
          <a:blip r:embed="rId2" cstate="print"/>
          <a:srcRect l="12500" t="5858" r="11111" b="6695"/>
          <a:stretch>
            <a:fillRect/>
          </a:stretch>
        </p:blipFill>
        <p:spPr>
          <a:xfrm>
            <a:off x="1828800" y="152400"/>
            <a:ext cx="5760720" cy="5257807"/>
          </a:xfrm>
          <a:prstGeom prst="ellipse">
            <a:avLst/>
          </a:prstGeom>
          <a:ln>
            <a:noFill/>
          </a:ln>
          <a:effectLst>
            <a:softEdge rad="112500"/>
          </a:effectLst>
        </p:spPr>
      </p:pic>
      <p:sp>
        <p:nvSpPr>
          <p:cNvPr id="3" name="Text Placeholder 3"/>
          <p:cNvSpPr txBox="1">
            <a:spLocks/>
          </p:cNvSpPr>
          <p:nvPr/>
        </p:nvSpPr>
        <p:spPr>
          <a:xfrm>
            <a:off x="838200" y="5367338"/>
            <a:ext cx="7467600" cy="1185862"/>
          </a:xfrm>
          <a:prstGeom prst="rect">
            <a:avLst/>
          </a:prstGeom>
        </p:spPr>
        <p:txBody>
          <a:bodyPr>
            <a:no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400" b="1" i="1" dirty="0" smtClean="0">
                <a:solidFill>
                  <a:schemeClr val="bg1"/>
                </a:solidFill>
                <a:latin typeface="Times New Roman" pitchFamily="18" charset="0"/>
                <a:cs typeface="Times New Roman" pitchFamily="18" charset="0"/>
              </a:rPr>
              <a:t>We see the majestic mountain, and the peaceful homes brightening the valleys rich in bounteous nature’s golden harvest.</a:t>
            </a:r>
            <a:endParaRPr lang="en-US" sz="2400" b="1" i="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353466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4" descr="Untitled-24.jpg"/>
          <p:cNvPicPr>
            <a:picLocks noChangeAspect="1"/>
          </p:cNvPicPr>
          <p:nvPr/>
        </p:nvPicPr>
        <p:blipFill>
          <a:blip r:embed="rId2" cstate="print"/>
          <a:srcRect l="11634" t="3125" r="12273" b="6199"/>
          <a:stretch>
            <a:fillRect/>
          </a:stretch>
        </p:blipFill>
        <p:spPr>
          <a:xfrm>
            <a:off x="1524000" y="457200"/>
            <a:ext cx="5943600" cy="4495800"/>
          </a:xfrm>
          <a:prstGeom prst="ellipse">
            <a:avLst/>
          </a:prstGeom>
          <a:ln>
            <a:noFill/>
          </a:ln>
          <a:effectLst>
            <a:softEdge rad="112500"/>
          </a:effectLst>
        </p:spPr>
      </p:pic>
      <p:sp>
        <p:nvSpPr>
          <p:cNvPr id="3" name="Text Placeholder 3"/>
          <p:cNvSpPr txBox="1">
            <a:spLocks/>
          </p:cNvSpPr>
          <p:nvPr/>
        </p:nvSpPr>
        <p:spPr>
          <a:xfrm>
            <a:off x="394855" y="4724400"/>
            <a:ext cx="8229600" cy="1447800"/>
          </a:xfrm>
          <a:prstGeom prst="rect">
            <a:avLst/>
          </a:prstGeom>
        </p:spPr>
        <p:txBody>
          <a:bodyPr>
            <a:no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400" b="1" i="1" dirty="0" smtClean="0">
                <a:solidFill>
                  <a:schemeClr val="bg1"/>
                </a:solidFill>
                <a:latin typeface="Times New Roman" pitchFamily="18" charset="0"/>
                <a:cs typeface="Times New Roman" pitchFamily="18" charset="0"/>
              </a:rPr>
              <a:t>We arise in the morning, when dewdrops sparkle like diamonds upon the opening flower; we go forth at eventide, when the sunset glows with rubies – but, look where we may, the vision of the day is prescribed. When tired day has sunk into the arms of restful night.</a:t>
            </a:r>
            <a:endParaRPr lang="en-US" sz="2400" b="1" i="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970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914400"/>
            <a:ext cx="7966733" cy="3785652"/>
          </a:xfrm>
          <a:prstGeom prst="rect">
            <a:avLst/>
          </a:prstGeom>
          <a:noFill/>
        </p:spPr>
        <p:txBody>
          <a:bodyPr wrap="none" lIns="91440" tIns="45720" rIns="91440" bIns="45720">
            <a:spAutoFit/>
          </a:bodyPr>
          <a:lstStyle/>
          <a:p>
            <a:pPr algn="ctr"/>
            <a:r>
              <a:rPr 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“HEAVENS EBON VAULT</a:t>
            </a:r>
          </a:p>
          <a:p>
            <a:pPr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STUDDED WITH STARS UNUTTERABLY</a:t>
            </a:r>
          </a:p>
          <a:p>
            <a:pPr algn="ctr"/>
            <a:r>
              <a:rPr 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BRIGHT</a:t>
            </a:r>
          </a:p>
          <a:p>
            <a:pPr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SEEMS LIKE A CANOPY WHICH </a:t>
            </a:r>
          </a:p>
          <a:p>
            <a:pPr algn="ctr"/>
            <a:r>
              <a:rPr 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LOVE HAS SPREAD</a:t>
            </a:r>
          </a:p>
          <a:p>
            <a:pPr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TO CURTAIN HER SLEEPING WORLD</a:t>
            </a:r>
            <a:endParaRPr lang="en-US" sz="4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925175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4" descr="Untitled-21.jpg"/>
          <p:cNvPicPr>
            <a:picLocks noChangeAspect="1"/>
          </p:cNvPicPr>
          <p:nvPr/>
        </p:nvPicPr>
        <p:blipFill>
          <a:blip r:embed="rId2" cstate="print"/>
          <a:srcRect l="13165" t="5668" r="10446" b="10073"/>
          <a:stretch>
            <a:fillRect/>
          </a:stretch>
        </p:blipFill>
        <p:spPr>
          <a:xfrm>
            <a:off x="1066800" y="381000"/>
            <a:ext cx="7239000" cy="4648200"/>
          </a:xfrm>
          <a:prstGeom prst="ellipse">
            <a:avLst/>
          </a:prstGeom>
          <a:ln>
            <a:noFill/>
          </a:ln>
          <a:effectLst>
            <a:softEdge rad="112500"/>
          </a:effectLst>
        </p:spPr>
      </p:pic>
      <p:sp>
        <p:nvSpPr>
          <p:cNvPr id="3" name="Text Placeholder 3"/>
          <p:cNvSpPr txBox="1">
            <a:spLocks/>
          </p:cNvSpPr>
          <p:nvPr/>
        </p:nvSpPr>
        <p:spPr>
          <a:xfrm>
            <a:off x="304800" y="4800600"/>
            <a:ext cx="8610600" cy="1676400"/>
          </a:xfrm>
          <a:prstGeom prst="rect">
            <a:avLst/>
          </a:prstGeom>
        </p:spPr>
        <p:txBody>
          <a:bodyPr>
            <a:no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400" b="1" i="1" dirty="0" smtClean="0">
                <a:solidFill>
                  <a:schemeClr val="bg1"/>
                </a:solidFill>
                <a:latin typeface="Times New Roman" pitchFamily="18" charset="0"/>
                <a:cs typeface="Times New Roman" pitchFamily="18" charset="0"/>
              </a:rPr>
              <a:t>Gaze on the silent, shining spheres, as in eternal, unerring cycles they move like silver </a:t>
            </a:r>
            <a:r>
              <a:rPr lang="en-US" sz="2400" b="1" i="1" dirty="0" err="1" smtClean="0">
                <a:solidFill>
                  <a:schemeClr val="bg1"/>
                </a:solidFill>
                <a:latin typeface="Times New Roman" pitchFamily="18" charset="0"/>
                <a:cs typeface="Times New Roman" pitchFamily="18" charset="0"/>
              </a:rPr>
              <a:t>barques</a:t>
            </a:r>
            <a:r>
              <a:rPr lang="en-US" sz="2400" b="1" i="1" dirty="0" smtClean="0">
                <a:solidFill>
                  <a:schemeClr val="bg1"/>
                </a:solidFill>
                <a:latin typeface="Times New Roman" pitchFamily="18" charset="0"/>
                <a:cs typeface="Times New Roman" pitchFamily="18" charset="0"/>
              </a:rPr>
              <a:t> upon the azure sea of heaven, and, as from each of them there radiates some light to brighten and to bless, so, when the night of sorrow darkens the home of a friend, be thou a star of sympathy and love,</a:t>
            </a:r>
            <a:endParaRPr lang="en-US" sz="2400" b="1" i="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554566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4" descr="Untitled-13.jpg"/>
          <p:cNvPicPr>
            <a:picLocks noChangeAspect="1"/>
          </p:cNvPicPr>
          <p:nvPr/>
        </p:nvPicPr>
        <p:blipFill>
          <a:blip r:embed="rId2" cstate="print"/>
          <a:srcRect l="11777" t="7618" r="10617" b="4304"/>
          <a:stretch>
            <a:fillRect/>
          </a:stretch>
        </p:blipFill>
        <p:spPr>
          <a:xfrm>
            <a:off x="1828800" y="152399"/>
            <a:ext cx="5623560" cy="47203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 Placeholder 3"/>
          <p:cNvSpPr txBox="1">
            <a:spLocks/>
          </p:cNvSpPr>
          <p:nvPr/>
        </p:nvSpPr>
        <p:spPr>
          <a:xfrm>
            <a:off x="152400" y="4914278"/>
            <a:ext cx="8763000" cy="1066800"/>
          </a:xfrm>
          <a:prstGeom prst="rect">
            <a:avLst/>
          </a:prstGeom>
        </p:spPr>
        <p:txBody>
          <a:bodyPr>
            <a:no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400" b="1" dirty="0" smtClean="0">
                <a:solidFill>
                  <a:schemeClr val="bg1"/>
                </a:solidFill>
                <a:latin typeface="Times New Roman" pitchFamily="18" charset="0"/>
                <a:cs typeface="Times New Roman" pitchFamily="18" charset="0"/>
              </a:rPr>
              <a:t>From which, across the path of those to whom life seems a never ending night, shall come bright beams of hope. Let words of council and cheer, set to the music of fraternal love, fall from your lips, giving a glow to the cheek, a sparkle to the eye, and hope to the heart, of him who hears</a:t>
            </a:r>
            <a:r>
              <a:rPr lang="en-US" sz="2000" b="1" i="1" dirty="0" smtClean="0">
                <a:solidFill>
                  <a:schemeClr val="bg1"/>
                </a:solidFill>
                <a:latin typeface="Times New Roman" pitchFamily="18" charset="0"/>
                <a:cs typeface="Times New Roman" pitchFamily="18" charset="0"/>
              </a:rPr>
              <a:t>.</a:t>
            </a:r>
            <a:endParaRPr lang="en-US" sz="2000" b="1" i="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069086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4" descr="Untitled-22.jpg"/>
          <p:cNvPicPr>
            <a:picLocks noChangeAspect="1"/>
          </p:cNvPicPr>
          <p:nvPr/>
        </p:nvPicPr>
        <p:blipFill>
          <a:blip r:embed="rId2" cstate="print"/>
          <a:srcRect l="11777" t="8786" r="11834" b="5501"/>
          <a:stretch>
            <a:fillRect/>
          </a:stretch>
        </p:blipFill>
        <p:spPr>
          <a:xfrm>
            <a:off x="1334924" y="0"/>
            <a:ext cx="5904076" cy="5367338"/>
          </a:xfrm>
          <a:prstGeom prst="ellipse">
            <a:avLst/>
          </a:prstGeom>
          <a:ln>
            <a:noFill/>
          </a:ln>
          <a:effectLst>
            <a:softEdge rad="112500"/>
          </a:effectLst>
        </p:spPr>
      </p:pic>
      <p:sp>
        <p:nvSpPr>
          <p:cNvPr id="3" name="Text Placeholder 3"/>
          <p:cNvSpPr txBox="1">
            <a:spLocks/>
          </p:cNvSpPr>
          <p:nvPr/>
        </p:nvSpPr>
        <p:spPr>
          <a:xfrm>
            <a:off x="1792288" y="5367338"/>
            <a:ext cx="5486400" cy="804862"/>
          </a:xfrm>
          <a:prstGeom prst="rect">
            <a:avLst/>
          </a:prstGeom>
        </p:spPr>
        <p:txBody>
          <a:bodyPr>
            <a:no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400" b="1" dirty="0" smtClean="0">
                <a:solidFill>
                  <a:schemeClr val="bg1"/>
                </a:solidFill>
                <a:latin typeface="Times New Roman" pitchFamily="18" charset="0"/>
                <a:cs typeface="Times New Roman" pitchFamily="18" charset="0"/>
              </a:rPr>
              <a:t>May they fall like rays of light from a heaven of peace!</a:t>
            </a:r>
            <a:endParaRPr lang="en-US" sz="24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997727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1891" y="2546866"/>
            <a:ext cx="3352800" cy="369332"/>
          </a:xfrm>
          <a:prstGeom prst="rect">
            <a:avLst/>
          </a:prstGeom>
          <a:noFill/>
        </p:spPr>
        <p:txBody>
          <a:bodyPr wrap="square" rtlCol="0">
            <a:spAutoFit/>
          </a:bodyPr>
          <a:lstStyle/>
          <a:p>
            <a:r>
              <a:rPr lang="en-US" b="1" dirty="0" smtClean="0">
                <a:solidFill>
                  <a:schemeClr val="bg1"/>
                </a:solidFill>
              </a:rPr>
              <a:t>Chancellor Commander</a:t>
            </a:r>
            <a:endParaRPr lang="en-US" b="1" dirty="0">
              <a:solidFill>
                <a:schemeClr val="bg1"/>
              </a:solidFill>
            </a:endParaRPr>
          </a:p>
        </p:txBody>
      </p:sp>
      <p:sp>
        <p:nvSpPr>
          <p:cNvPr id="3" name="TextBox 2"/>
          <p:cNvSpPr txBox="1"/>
          <p:nvPr/>
        </p:nvSpPr>
        <p:spPr>
          <a:xfrm>
            <a:off x="609600" y="3048000"/>
            <a:ext cx="7543800" cy="3046988"/>
          </a:xfrm>
          <a:prstGeom prst="rect">
            <a:avLst/>
          </a:prstGeom>
          <a:noFill/>
        </p:spPr>
        <p:txBody>
          <a:bodyPr wrap="square" rtlCol="0">
            <a:spAutoFit/>
          </a:bodyPr>
          <a:lstStyle/>
          <a:p>
            <a:r>
              <a:rPr lang="en-US" sz="3200" b="1" dirty="0" smtClean="0">
                <a:solidFill>
                  <a:schemeClr val="bg1"/>
                </a:solidFill>
              </a:rPr>
              <a:t>All who have attained the rank of Knight have been required to undergo this test, that the measure of their courage and confidence might be known.</a:t>
            </a:r>
          </a:p>
          <a:p>
            <a:endParaRPr lang="en-US" sz="3200" b="1" dirty="0">
              <a:solidFill>
                <a:schemeClr val="bg1"/>
              </a:solidFill>
            </a:endParaRPr>
          </a:p>
          <a:p>
            <a:r>
              <a:rPr lang="en-US" sz="3200" b="1" dirty="0" smtClean="0">
                <a:solidFill>
                  <a:schemeClr val="bg1"/>
                </a:solidFill>
              </a:rPr>
              <a:t>Is it your desire that we proceed?</a:t>
            </a:r>
            <a:endParaRPr lang="en-US" sz="3200" b="1" dirty="0">
              <a:solidFill>
                <a:schemeClr val="bg1"/>
              </a:solidFill>
            </a:endParaRPr>
          </a:p>
        </p:txBody>
      </p:sp>
      <p:sp>
        <p:nvSpPr>
          <p:cNvPr id="4" name="TextBox 3"/>
          <p:cNvSpPr txBox="1"/>
          <p:nvPr/>
        </p:nvSpPr>
        <p:spPr>
          <a:xfrm>
            <a:off x="609600" y="392668"/>
            <a:ext cx="1905000" cy="369332"/>
          </a:xfrm>
          <a:prstGeom prst="rect">
            <a:avLst/>
          </a:prstGeom>
          <a:noFill/>
        </p:spPr>
        <p:txBody>
          <a:bodyPr wrap="square" rtlCol="0">
            <a:spAutoFit/>
          </a:bodyPr>
          <a:lstStyle/>
          <a:p>
            <a:r>
              <a:rPr lang="en-US" dirty="0" smtClean="0">
                <a:solidFill>
                  <a:schemeClr val="bg1"/>
                </a:solidFill>
              </a:rPr>
              <a:t>Master at arms</a:t>
            </a:r>
            <a:endParaRPr lang="en-US" dirty="0">
              <a:solidFill>
                <a:schemeClr val="bg1"/>
              </a:solidFill>
            </a:endParaRPr>
          </a:p>
        </p:txBody>
      </p:sp>
      <p:sp>
        <p:nvSpPr>
          <p:cNvPr id="5" name="TextBox 4"/>
          <p:cNvSpPr txBox="1"/>
          <p:nvPr/>
        </p:nvSpPr>
        <p:spPr>
          <a:xfrm>
            <a:off x="914400" y="768927"/>
            <a:ext cx="6934200" cy="1569660"/>
          </a:xfrm>
          <a:prstGeom prst="rect">
            <a:avLst/>
          </a:prstGeom>
          <a:noFill/>
        </p:spPr>
        <p:txBody>
          <a:bodyPr wrap="square" rtlCol="0">
            <a:spAutoFit/>
          </a:bodyPr>
          <a:lstStyle/>
          <a:p>
            <a:r>
              <a:rPr lang="en-US" sz="3200" b="1" dirty="0" smtClean="0">
                <a:solidFill>
                  <a:schemeClr val="bg1"/>
                </a:solidFill>
              </a:rPr>
              <a:t>Chancellor Commander, I present Esquires, that he may meet the test of steel</a:t>
            </a:r>
            <a:endParaRPr lang="en-US" sz="3200" b="1" dirty="0">
              <a:solidFill>
                <a:schemeClr val="bg1"/>
              </a:solidFill>
            </a:endParaRPr>
          </a:p>
        </p:txBody>
      </p:sp>
    </p:spTree>
    <p:extLst>
      <p:ext uri="{BB962C8B-B14F-4D97-AF65-F5344CB8AC3E}">
        <p14:creationId xmlns:p14="http://schemas.microsoft.com/office/powerpoint/2010/main" val="727414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8534400" cy="4524315"/>
          </a:xfrm>
          <a:prstGeom prst="rect">
            <a:avLst/>
          </a:prstGeom>
        </p:spPr>
        <p:txBody>
          <a:bodyPr wrap="square">
            <a:spAutoFit/>
          </a:bodyPr>
          <a:lstStyle/>
          <a:p>
            <a:endParaRPr lang="en-US" sz="3600" b="1" dirty="0" smtClean="0">
              <a:solidFill>
                <a:schemeClr val="bg1"/>
              </a:solidFill>
            </a:endParaRPr>
          </a:p>
          <a:p>
            <a:r>
              <a:rPr lang="en-US" sz="3600" b="1" dirty="0" smtClean="0">
                <a:solidFill>
                  <a:schemeClr val="bg1"/>
                </a:solidFill>
              </a:rPr>
              <a:t>Esquire, you will carefully examine this instrument, and fully satisfy yourself as to its composition. </a:t>
            </a:r>
          </a:p>
          <a:p>
            <a:endParaRPr lang="en-US" sz="3600" b="1" dirty="0" smtClean="0">
              <a:solidFill>
                <a:schemeClr val="bg1"/>
              </a:solidFill>
            </a:endParaRPr>
          </a:p>
          <a:p>
            <a:endParaRPr lang="en-US" sz="3600" b="1" dirty="0" smtClean="0">
              <a:solidFill>
                <a:schemeClr val="bg1"/>
              </a:solidFill>
            </a:endParaRPr>
          </a:p>
          <a:p>
            <a:endParaRPr lang="en-US" sz="3600" b="1" dirty="0">
              <a:solidFill>
                <a:schemeClr val="bg1"/>
              </a:solidFill>
            </a:endParaRPr>
          </a:p>
          <a:p>
            <a:r>
              <a:rPr lang="en-US" sz="3600" b="1" dirty="0" smtClean="0">
                <a:solidFill>
                  <a:schemeClr val="bg1"/>
                </a:solidFill>
              </a:rPr>
              <a:t>Master of Arms, place the test!</a:t>
            </a:r>
            <a:endParaRPr lang="en-US" sz="3600" b="1" dirty="0">
              <a:solidFill>
                <a:schemeClr val="bg1"/>
              </a:solidFill>
            </a:endParaRPr>
          </a:p>
        </p:txBody>
      </p:sp>
      <p:sp>
        <p:nvSpPr>
          <p:cNvPr id="3" name="Rectangle 2"/>
          <p:cNvSpPr/>
          <p:nvPr/>
        </p:nvSpPr>
        <p:spPr>
          <a:xfrm>
            <a:off x="381000" y="2667000"/>
            <a:ext cx="8534400" cy="2308324"/>
          </a:xfrm>
          <a:prstGeom prst="rect">
            <a:avLst/>
          </a:prstGeom>
        </p:spPr>
        <p:txBody>
          <a:bodyPr wrap="square">
            <a:spAutoFit/>
          </a:bodyPr>
          <a:lstStyle/>
          <a:p>
            <a:r>
              <a:rPr lang="en-US" sz="3600" b="1" dirty="0" smtClean="0">
                <a:solidFill>
                  <a:schemeClr val="bg1"/>
                </a:solidFill>
              </a:rPr>
              <a:t>You see that it is a solid slab of oak, in which are firmly set sharp spikes of steel</a:t>
            </a:r>
          </a:p>
          <a:p>
            <a:endParaRPr lang="en-US" sz="3600" b="1" dirty="0" smtClean="0">
              <a:solidFill>
                <a:schemeClr val="bg1"/>
              </a:solidFill>
            </a:endParaRPr>
          </a:p>
          <a:p>
            <a:endParaRPr lang="en-US" sz="3600" b="1" dirty="0">
              <a:solidFill>
                <a:schemeClr val="bg1"/>
              </a:solidFill>
            </a:endParaRPr>
          </a:p>
        </p:txBody>
      </p:sp>
    </p:spTree>
    <p:extLst>
      <p:ext uri="{BB962C8B-B14F-4D97-AF65-F5344CB8AC3E}">
        <p14:creationId xmlns:p14="http://schemas.microsoft.com/office/powerpoint/2010/main" val="1012235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2000"/>
                                        <p:tgtEl>
                                          <p:spTgt spid="2">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fade">
                                      <p:cBhvr>
                                        <p:cTn id="10" dur="2000"/>
                                        <p:tgtEl>
                                          <p:spTgt spid="2">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1066800"/>
            <a:ext cx="8153400" cy="3785652"/>
          </a:xfrm>
          <a:prstGeom prst="rect">
            <a:avLst/>
          </a:prstGeom>
          <a:noFill/>
        </p:spPr>
        <p:txBody>
          <a:bodyPr wrap="square" rtlCol="0">
            <a:spAutoFit/>
          </a:bodyPr>
          <a:lstStyle/>
          <a:p>
            <a:r>
              <a:rPr lang="en-US" sz="4000" b="1" dirty="0" smtClean="0">
                <a:solidFill>
                  <a:schemeClr val="bg1"/>
                </a:solidFill>
                <a:effectLst>
                  <a:outerShdw blurRad="38100" dist="38100" dir="2700000" algn="tl">
                    <a:srgbClr val="000000">
                      <a:alpha val="43137"/>
                    </a:srgbClr>
                  </a:outerShdw>
                </a:effectLst>
              </a:rPr>
              <a:t>Esquire, ere you leave this room in quest of further knowledge of our mysteries, I ask of you a pledge that you will not improperly reveal anything that you may see or hear to-night.  Do you make this pledge?</a:t>
            </a:r>
            <a:endParaRPr lang="en-US" sz="4000" b="1" dirty="0">
              <a:solidFill>
                <a:schemeClr val="bg1"/>
              </a:solidFill>
              <a:effectLst>
                <a:outerShdw blurRad="38100" dist="38100" dir="2700000" algn="tl">
                  <a:srgbClr val="000000">
                    <a:alpha val="43137"/>
                  </a:srgbClr>
                </a:outerShdw>
              </a:effectLst>
            </a:endParaRPr>
          </a:p>
        </p:txBody>
      </p:sp>
      <p:sp>
        <p:nvSpPr>
          <p:cNvPr id="2" name="TextBox 1"/>
          <p:cNvSpPr txBox="1"/>
          <p:nvPr/>
        </p:nvSpPr>
        <p:spPr>
          <a:xfrm>
            <a:off x="381000" y="152400"/>
            <a:ext cx="1752600" cy="369332"/>
          </a:xfrm>
          <a:prstGeom prst="rect">
            <a:avLst/>
          </a:prstGeom>
          <a:noFill/>
        </p:spPr>
        <p:txBody>
          <a:bodyPr wrap="square" rtlCol="0">
            <a:spAutoFit/>
          </a:bodyPr>
          <a:lstStyle/>
          <a:p>
            <a:r>
              <a:rPr lang="en-US" dirty="0" smtClean="0">
                <a:solidFill>
                  <a:schemeClr val="bg1"/>
                </a:solidFill>
              </a:rPr>
              <a:t>Master at Arms</a:t>
            </a:r>
            <a:endParaRPr lang="en-US" dirty="0">
              <a:solidFill>
                <a:schemeClr val="bg1"/>
              </a:solidFill>
            </a:endParaRPr>
          </a:p>
        </p:txBody>
      </p:sp>
    </p:spTree>
    <p:extLst>
      <p:ext uri="{BB962C8B-B14F-4D97-AF65-F5344CB8AC3E}">
        <p14:creationId xmlns:p14="http://schemas.microsoft.com/office/powerpoint/2010/main" val="2353940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51344"/>
            <a:ext cx="8839200" cy="6001643"/>
          </a:xfrm>
          <a:prstGeom prst="rect">
            <a:avLst/>
          </a:prstGeom>
        </p:spPr>
        <p:txBody>
          <a:bodyPr wrap="square">
            <a:spAutoFit/>
          </a:bodyPr>
          <a:lstStyle/>
          <a:p>
            <a:r>
              <a:rPr lang="en-US" sz="3200" b="1" dirty="0" smtClean="0">
                <a:solidFill>
                  <a:schemeClr val="bg1"/>
                </a:solidFill>
              </a:rPr>
              <a:t>Esquire, this test may seem to you cruel and uncalled for; and, while there is much I dare not reveal, I wish to say: a moral coward is often tempted to deeds of reckless daring, rather than face the jeers of those about him. A man of courage and noble purpose will by no act of his do violence to his manhood. With confidence in himself and in his friends, prudence marks his conduct and success crowns his life. </a:t>
            </a:r>
          </a:p>
          <a:p>
            <a:endParaRPr lang="en-US" sz="3200" b="1" dirty="0" smtClean="0">
              <a:solidFill>
                <a:schemeClr val="bg1"/>
              </a:solidFill>
            </a:endParaRPr>
          </a:p>
          <a:p>
            <a:endParaRPr lang="en-US" sz="3200" b="1" dirty="0" smtClean="0">
              <a:solidFill>
                <a:schemeClr val="bg1"/>
              </a:solidFill>
            </a:endParaRPr>
          </a:p>
          <a:p>
            <a:endParaRPr lang="en-US" sz="3200" b="1" dirty="0">
              <a:solidFill>
                <a:schemeClr val="bg1"/>
              </a:solidFill>
            </a:endParaRPr>
          </a:p>
        </p:txBody>
      </p:sp>
    </p:spTree>
    <p:extLst>
      <p:ext uri="{BB962C8B-B14F-4D97-AF65-F5344CB8AC3E}">
        <p14:creationId xmlns:p14="http://schemas.microsoft.com/office/powerpoint/2010/main" val="48317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533400"/>
            <a:ext cx="8686800" cy="3539430"/>
          </a:xfrm>
          <a:prstGeom prst="rect">
            <a:avLst/>
          </a:prstGeom>
        </p:spPr>
        <p:txBody>
          <a:bodyPr wrap="square">
            <a:spAutoFit/>
          </a:bodyPr>
          <a:lstStyle/>
          <a:p>
            <a:r>
              <a:rPr lang="en-US" sz="3200" b="1" dirty="0" smtClean="0">
                <a:solidFill>
                  <a:schemeClr val="bg1"/>
                </a:solidFill>
              </a:rPr>
              <a:t>With this admonition, and the assurance that you are to be the judge of what is prudent, I bid you meet the test. </a:t>
            </a:r>
          </a:p>
          <a:p>
            <a:endParaRPr lang="en-US" sz="3200" b="1" dirty="0" smtClean="0">
              <a:solidFill>
                <a:schemeClr val="bg1"/>
              </a:solidFill>
            </a:endParaRPr>
          </a:p>
          <a:p>
            <a:r>
              <a:rPr lang="en-US" sz="3200" b="1" dirty="0" smtClean="0">
                <a:solidFill>
                  <a:schemeClr val="bg1"/>
                </a:solidFill>
              </a:rPr>
              <a:t>Master at Arms, conduct the Esquire to a seat, prepare him properly, and present him before the test. </a:t>
            </a:r>
            <a:endParaRPr lang="en-US" sz="3200" b="1" dirty="0">
              <a:solidFill>
                <a:schemeClr val="bg1"/>
              </a:solidFill>
            </a:endParaRPr>
          </a:p>
        </p:txBody>
      </p:sp>
    </p:spTree>
    <p:extLst>
      <p:ext uri="{BB962C8B-B14F-4D97-AF65-F5344CB8AC3E}">
        <p14:creationId xmlns:p14="http://schemas.microsoft.com/office/powerpoint/2010/main" val="3417163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04800"/>
            <a:ext cx="8381999" cy="6494085"/>
          </a:xfrm>
          <a:prstGeom prst="rect">
            <a:avLst/>
          </a:prstGeom>
        </p:spPr>
        <p:txBody>
          <a:bodyPr wrap="square">
            <a:spAutoFit/>
          </a:bodyPr>
          <a:lstStyle/>
          <a:p>
            <a:r>
              <a:rPr lang="en-US" sz="3200" b="1" dirty="0">
                <a:solidFill>
                  <a:schemeClr val="bg1"/>
                </a:solidFill>
              </a:rPr>
              <a:t>Esquire, you see before you three steps, </a:t>
            </a:r>
            <a:r>
              <a:rPr lang="en-US" sz="3200" b="1" dirty="0" smtClean="0">
                <a:solidFill>
                  <a:schemeClr val="bg1"/>
                </a:solidFill>
              </a:rPr>
              <a:t>representing the </a:t>
            </a:r>
            <a:r>
              <a:rPr lang="en-US" sz="3200" b="1" dirty="0">
                <a:solidFill>
                  <a:schemeClr val="bg1"/>
                </a:solidFill>
              </a:rPr>
              <a:t>three ranks of this order. </a:t>
            </a:r>
            <a:endParaRPr lang="en-US" sz="3200" b="1" dirty="0" smtClean="0">
              <a:solidFill>
                <a:schemeClr val="bg1"/>
              </a:solidFill>
            </a:endParaRPr>
          </a:p>
          <a:p>
            <a:endParaRPr lang="en-US" sz="3200" b="1" dirty="0">
              <a:solidFill>
                <a:schemeClr val="bg1"/>
              </a:solidFill>
            </a:endParaRPr>
          </a:p>
          <a:p>
            <a:r>
              <a:rPr lang="en-US" sz="3200" b="1" dirty="0" smtClean="0">
                <a:solidFill>
                  <a:schemeClr val="bg1"/>
                </a:solidFill>
              </a:rPr>
              <a:t>Advance </a:t>
            </a:r>
            <a:r>
              <a:rPr lang="en-US" sz="3200" b="1" dirty="0">
                <a:solidFill>
                  <a:schemeClr val="bg1"/>
                </a:solidFill>
              </a:rPr>
              <a:t>upon </a:t>
            </a:r>
            <a:r>
              <a:rPr lang="en-US" sz="3200" b="1" dirty="0" smtClean="0">
                <a:solidFill>
                  <a:schemeClr val="bg1"/>
                </a:solidFill>
              </a:rPr>
              <a:t>the first </a:t>
            </a:r>
            <a:r>
              <a:rPr lang="en-US" sz="3200" b="1" dirty="0">
                <a:solidFill>
                  <a:schemeClr val="bg1"/>
                </a:solidFill>
              </a:rPr>
              <a:t>step.</a:t>
            </a:r>
          </a:p>
          <a:p>
            <a:r>
              <a:rPr lang="en-US" sz="3200" b="1" dirty="0">
                <a:solidFill>
                  <a:schemeClr val="bg1"/>
                </a:solidFill>
              </a:rPr>
              <a:t>This step is emblematic of the rank of Page. </a:t>
            </a:r>
            <a:r>
              <a:rPr lang="en-US" sz="3200" b="1" dirty="0" smtClean="0">
                <a:solidFill>
                  <a:schemeClr val="bg1"/>
                </a:solidFill>
              </a:rPr>
              <a:t>What is </a:t>
            </a:r>
            <a:r>
              <a:rPr lang="en-US" sz="3200" b="1" dirty="0">
                <a:solidFill>
                  <a:schemeClr val="bg1"/>
                </a:solidFill>
              </a:rPr>
              <a:t>the motto of that rank?</a:t>
            </a:r>
          </a:p>
          <a:p>
            <a:endParaRPr lang="en-US" sz="3200" b="1" dirty="0" smtClean="0">
              <a:solidFill>
                <a:schemeClr val="bg1"/>
              </a:solidFill>
            </a:endParaRPr>
          </a:p>
          <a:p>
            <a:r>
              <a:rPr lang="en-US" sz="3200" b="1" dirty="0" smtClean="0">
                <a:solidFill>
                  <a:schemeClr val="bg1"/>
                </a:solidFill>
              </a:rPr>
              <a:t>Advance </a:t>
            </a:r>
            <a:r>
              <a:rPr lang="en-US" sz="3200" b="1" dirty="0">
                <a:solidFill>
                  <a:schemeClr val="bg1"/>
                </a:solidFill>
              </a:rPr>
              <a:t>upon the second step.</a:t>
            </a:r>
          </a:p>
          <a:p>
            <a:r>
              <a:rPr lang="en-US" sz="3200" b="1" dirty="0">
                <a:solidFill>
                  <a:schemeClr val="bg1"/>
                </a:solidFill>
              </a:rPr>
              <a:t>This step is emblematic of the rank of Esquire. </a:t>
            </a:r>
            <a:r>
              <a:rPr lang="en-US" sz="3200" b="1" dirty="0" smtClean="0">
                <a:solidFill>
                  <a:schemeClr val="bg1"/>
                </a:solidFill>
              </a:rPr>
              <a:t>What Is </a:t>
            </a:r>
            <a:r>
              <a:rPr lang="en-US" sz="3200" b="1" dirty="0">
                <a:solidFill>
                  <a:schemeClr val="bg1"/>
                </a:solidFill>
              </a:rPr>
              <a:t>the motto of that rank?</a:t>
            </a:r>
          </a:p>
          <a:p>
            <a:endParaRPr lang="en-US" sz="3200" b="1" dirty="0" smtClean="0">
              <a:solidFill>
                <a:schemeClr val="bg1"/>
              </a:solidFill>
            </a:endParaRPr>
          </a:p>
          <a:p>
            <a:r>
              <a:rPr lang="en-US" sz="3200" b="1" dirty="0" smtClean="0">
                <a:solidFill>
                  <a:schemeClr val="bg1"/>
                </a:solidFill>
              </a:rPr>
              <a:t>Advance </a:t>
            </a:r>
            <a:r>
              <a:rPr lang="en-US" sz="3200" b="1" dirty="0">
                <a:solidFill>
                  <a:schemeClr val="bg1"/>
                </a:solidFill>
              </a:rPr>
              <a:t>upon the third step.</a:t>
            </a:r>
          </a:p>
          <a:p>
            <a:r>
              <a:rPr lang="en-US" sz="3200" b="1" dirty="0">
                <a:solidFill>
                  <a:schemeClr val="bg1"/>
                </a:solidFill>
              </a:rPr>
              <a:t>This step is emblematic of the rank of Knight.</a:t>
            </a:r>
          </a:p>
        </p:txBody>
      </p:sp>
    </p:spTree>
    <p:extLst>
      <p:ext uri="{BB962C8B-B14F-4D97-AF65-F5344CB8AC3E}">
        <p14:creationId xmlns:p14="http://schemas.microsoft.com/office/powerpoint/2010/main" val="626430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57200"/>
            <a:ext cx="1143000" cy="369332"/>
          </a:xfrm>
          <a:prstGeom prst="rect">
            <a:avLst/>
          </a:prstGeom>
          <a:noFill/>
        </p:spPr>
        <p:txBody>
          <a:bodyPr wrap="square" rtlCol="0">
            <a:spAutoFit/>
          </a:bodyPr>
          <a:lstStyle/>
          <a:p>
            <a:r>
              <a:rPr lang="en-US" dirty="0" smtClean="0">
                <a:solidFill>
                  <a:schemeClr val="bg1"/>
                </a:solidFill>
              </a:rPr>
              <a:t>King</a:t>
            </a:r>
            <a:endParaRPr lang="en-US" dirty="0">
              <a:solidFill>
                <a:schemeClr val="bg1"/>
              </a:solidFill>
            </a:endParaRPr>
          </a:p>
        </p:txBody>
      </p:sp>
      <p:sp>
        <p:nvSpPr>
          <p:cNvPr id="3" name="Rectangle 2"/>
          <p:cNvSpPr/>
          <p:nvPr/>
        </p:nvSpPr>
        <p:spPr>
          <a:xfrm>
            <a:off x="228600" y="762000"/>
            <a:ext cx="8610600" cy="5016758"/>
          </a:xfrm>
          <a:prstGeom prst="rect">
            <a:avLst/>
          </a:prstGeom>
        </p:spPr>
        <p:txBody>
          <a:bodyPr wrap="square">
            <a:spAutoFit/>
          </a:bodyPr>
          <a:lstStyle/>
          <a:p>
            <a:endParaRPr lang="en-US" sz="3200" b="1" dirty="0" smtClean="0">
              <a:solidFill>
                <a:schemeClr val="bg1"/>
              </a:solidFill>
            </a:endParaRPr>
          </a:p>
          <a:p>
            <a:r>
              <a:rPr lang="en-US" sz="3200" b="1" dirty="0" smtClean="0">
                <a:solidFill>
                  <a:schemeClr val="bg1"/>
                </a:solidFill>
              </a:rPr>
              <a:t>Esquire, you have presented yourself as an aspirant for the honors of knighthood, avowing your readiness to undergo any test that might be imposed upon you. Therefore, I bid you instantly to , Jump</a:t>
            </a:r>
          </a:p>
          <a:p>
            <a:endParaRPr lang="en-US" sz="3200" b="1" dirty="0" smtClean="0">
              <a:solidFill>
                <a:schemeClr val="bg1"/>
              </a:solidFill>
            </a:endParaRPr>
          </a:p>
          <a:p>
            <a:endParaRPr lang="en-US" sz="3200" b="1" dirty="0" smtClean="0">
              <a:solidFill>
                <a:schemeClr val="bg1"/>
              </a:solidFill>
            </a:endParaRPr>
          </a:p>
          <a:p>
            <a:endParaRPr lang="en-US" sz="3200" b="1" dirty="0" smtClean="0">
              <a:solidFill>
                <a:schemeClr val="bg1"/>
              </a:solidFill>
            </a:endParaRPr>
          </a:p>
          <a:p>
            <a:endParaRPr lang="en-US" sz="3200" b="1" dirty="0">
              <a:solidFill>
                <a:schemeClr val="bg1"/>
              </a:solidFill>
            </a:endParaRPr>
          </a:p>
        </p:txBody>
      </p:sp>
    </p:spTree>
    <p:extLst>
      <p:ext uri="{BB962C8B-B14F-4D97-AF65-F5344CB8AC3E}">
        <p14:creationId xmlns:p14="http://schemas.microsoft.com/office/powerpoint/2010/main" val="18086059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ts3.mm.bing.net/images/thumbnail.aspx?q=1339719616278&amp;id=49ea8357152d688b9831473c4bcda66e&amp;url=http%3a%2f%2fimg11.imageshack.us%2fimg11%2f8790%2fmimeattachment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143999" cy="6781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590800" y="5448302"/>
            <a:ext cx="3615350"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Last Jumper</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0806745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ecrater.com/stores/131611/4e63c60a3b728_131611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99" y="28576"/>
            <a:ext cx="9156699" cy="6829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6106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600200"/>
            <a:ext cx="8382000" cy="206210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cap="none" spc="50" dirty="0" smtClean="0">
                <a:ln w="11430"/>
                <a:solidFill>
                  <a:schemeClr val="bg1"/>
                </a:solidFill>
                <a:effectLst>
                  <a:outerShdw blurRad="38100" dist="38100" dir="2700000" algn="tl">
                    <a:srgbClr val="000000">
                      <a:alpha val="43137"/>
                    </a:srgbClr>
                  </a:outerShdw>
                </a:effectLst>
              </a:rPr>
              <a:t>In the ceremonies just ended, there are lessons which you may apply with profit to the affairs of life.</a:t>
            </a:r>
          </a:p>
          <a:p>
            <a:endParaRPr lang="en-US" sz="3200" b="1" spc="50" dirty="0">
              <a:ln w="1143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401386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8534400" cy="483209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cap="none" spc="50" dirty="0" smtClean="0">
                <a:ln w="11430"/>
                <a:solidFill>
                  <a:schemeClr val="bg1"/>
                </a:solidFill>
                <a:effectLst>
                  <a:outerShdw blurRad="38100" dist="38100" dir="2700000" algn="tl">
                    <a:srgbClr val="000000">
                      <a:alpha val="43137"/>
                    </a:srgbClr>
                  </a:outerShdw>
                </a:effectLst>
              </a:rPr>
              <a:t>In the test you were called upon to meet, we sought to impress you that a Knight of </a:t>
            </a:r>
            <a:r>
              <a:rPr lang="en-US" sz="4400" b="1" cap="none" spc="50" dirty="0" err="1" smtClean="0">
                <a:ln w="11430"/>
                <a:solidFill>
                  <a:schemeClr val="bg1"/>
                </a:solidFill>
                <a:effectLst>
                  <a:outerShdw blurRad="38100" dist="38100" dir="2700000" algn="tl">
                    <a:srgbClr val="000000">
                      <a:alpha val="43137"/>
                    </a:srgbClr>
                  </a:outerShdw>
                </a:effectLst>
              </a:rPr>
              <a:t>Pythias</a:t>
            </a:r>
            <a:r>
              <a:rPr lang="en-US" sz="4400" b="1" cap="none" spc="50" dirty="0" smtClean="0">
                <a:ln w="11430"/>
                <a:solidFill>
                  <a:schemeClr val="bg1"/>
                </a:solidFill>
                <a:effectLst>
                  <a:outerShdw blurRad="38100" dist="38100" dir="2700000" algn="tl">
                    <a:srgbClr val="000000">
                      <a:alpha val="43137"/>
                    </a:srgbClr>
                  </a:outerShdw>
                </a:effectLst>
              </a:rPr>
              <a:t> should be obedient to every official command, and that, with confidence in his </a:t>
            </a:r>
            <a:r>
              <a:rPr lang="en-US" sz="4400" b="1" cap="none" spc="50" dirty="0" err="1" smtClean="0">
                <a:ln w="11430"/>
                <a:solidFill>
                  <a:schemeClr val="bg1"/>
                </a:solidFill>
                <a:effectLst>
                  <a:outerShdw blurRad="38100" dist="38100" dir="2700000" algn="tl">
                    <a:srgbClr val="000000">
                      <a:alpha val="43137"/>
                    </a:srgbClr>
                  </a:outerShdw>
                </a:effectLst>
              </a:rPr>
              <a:t>brethern</a:t>
            </a:r>
            <a:r>
              <a:rPr lang="en-US" sz="4400" b="1" cap="none" spc="50" dirty="0" smtClean="0">
                <a:ln w="11430"/>
                <a:solidFill>
                  <a:schemeClr val="bg1"/>
                </a:solidFill>
                <a:effectLst>
                  <a:outerShdw blurRad="38100" dist="38100" dir="2700000" algn="tl">
                    <a:srgbClr val="000000">
                      <a:alpha val="43137"/>
                    </a:srgbClr>
                  </a:outerShdw>
                </a:effectLst>
              </a:rPr>
              <a:t>, he should fearlessly do his duty.</a:t>
            </a:r>
            <a:endParaRPr lang="en-US" sz="4400" b="1" cap="none" spc="50" dirty="0">
              <a:ln w="1143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628347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0998" y="838200"/>
            <a:ext cx="8229601" cy="1754326"/>
          </a:xfrm>
          <a:prstGeom prst="rect">
            <a:avLst/>
          </a:prstGeom>
          <a:noFill/>
        </p:spPr>
        <p:txBody>
          <a:bodyPr wrap="square" lIns="91440" tIns="45720" rIns="91440" bIns="45720">
            <a:spAutoFit/>
          </a:bodyPr>
          <a:lstStyle/>
          <a:p>
            <a:r>
              <a:rPr lang="en-US" sz="3600" b="1" cap="none" spc="0" dirty="0" smtClean="0">
                <a:ln w="1905"/>
                <a:solidFill>
                  <a:schemeClr val="bg1"/>
                </a:solidFill>
                <a:effectLst>
                  <a:innerShdw blurRad="69850" dist="43180" dir="5400000">
                    <a:srgbClr val="000000">
                      <a:alpha val="65000"/>
                    </a:srgbClr>
                  </a:innerShdw>
                </a:effectLst>
              </a:rPr>
              <a:t>With this explanation, I ask you:  Will you endeavor to aid in disseminating the principles of our order?</a:t>
            </a:r>
            <a:endParaRPr lang="en-US" sz="3600" b="1" cap="none" spc="0" dirty="0">
              <a:ln w="1905"/>
              <a:solidFill>
                <a:schemeClr val="bg1"/>
              </a:solidFill>
              <a:effectLst>
                <a:innerShdw blurRad="69850" dist="43180" dir="5400000">
                  <a:srgbClr val="000000">
                    <a:alpha val="65000"/>
                  </a:srgbClr>
                </a:innerShdw>
              </a:effectLst>
            </a:endParaRPr>
          </a:p>
        </p:txBody>
      </p:sp>
      <p:sp>
        <p:nvSpPr>
          <p:cNvPr id="7" name="Rectangle 6"/>
          <p:cNvSpPr/>
          <p:nvPr/>
        </p:nvSpPr>
        <p:spPr>
          <a:xfrm>
            <a:off x="380998" y="2967335"/>
            <a:ext cx="8610602" cy="3416320"/>
          </a:xfrm>
          <a:prstGeom prst="rect">
            <a:avLst/>
          </a:prstGeom>
          <a:noFill/>
        </p:spPr>
        <p:txBody>
          <a:bodyPr wrap="square" lIns="91440" tIns="45720" rIns="91440" bIns="45720">
            <a:spAutoFit/>
          </a:bodyPr>
          <a:lstStyle/>
          <a:p>
            <a:r>
              <a:rPr lang="en-US" sz="3600" b="1" cap="none" spc="0" dirty="0" smtClean="0">
                <a:ln w="1905"/>
                <a:solidFill>
                  <a:schemeClr val="bg1"/>
                </a:solidFill>
                <a:effectLst>
                  <a:innerShdw blurRad="69850" dist="43180" dir="5400000">
                    <a:srgbClr val="000000">
                      <a:alpha val="65000"/>
                    </a:srgbClr>
                  </a:innerShdw>
                </a:effectLst>
              </a:rPr>
              <a:t>Master at Arms, The Esquire having expressed </a:t>
            </a:r>
            <a:r>
              <a:rPr lang="en-US" sz="3600" b="1" dirty="0" smtClean="0">
                <a:ln w="1905"/>
                <a:solidFill>
                  <a:schemeClr val="bg1"/>
                </a:solidFill>
                <a:effectLst>
                  <a:innerShdw blurRad="69850" dist="43180" dir="5400000">
                    <a:srgbClr val="000000">
                      <a:alpha val="65000"/>
                    </a:srgbClr>
                  </a:innerShdw>
                </a:effectLst>
              </a:rPr>
              <a:t>His willingness to aid in disseminating t</a:t>
            </a:r>
            <a:r>
              <a:rPr lang="en-US" sz="3600" b="1" cap="none" spc="0" dirty="0" smtClean="0">
                <a:ln w="1905"/>
                <a:solidFill>
                  <a:schemeClr val="bg1"/>
                </a:solidFill>
                <a:effectLst>
                  <a:innerShdw blurRad="69850" dist="43180" dir="5400000">
                    <a:srgbClr val="000000">
                      <a:alpha val="65000"/>
                    </a:srgbClr>
                  </a:innerShdw>
                </a:effectLst>
              </a:rPr>
              <a:t>he principals of our order, you will present him to the </a:t>
            </a:r>
            <a:r>
              <a:rPr lang="en-US" sz="3600" b="1" dirty="0" smtClean="0">
                <a:ln w="1905"/>
                <a:solidFill>
                  <a:schemeClr val="bg1"/>
                </a:solidFill>
                <a:effectLst>
                  <a:innerShdw blurRad="69850" dist="43180" dir="5400000">
                    <a:srgbClr val="000000">
                      <a:alpha val="65000"/>
                    </a:srgbClr>
                  </a:innerShdw>
                </a:effectLst>
              </a:rPr>
              <a:t>Prelate, who will administer to him the obligation of </a:t>
            </a:r>
            <a:r>
              <a:rPr lang="en-US" sz="3600" b="1" cap="none" spc="0" dirty="0" smtClean="0">
                <a:ln w="1905"/>
                <a:solidFill>
                  <a:schemeClr val="bg1"/>
                </a:solidFill>
                <a:effectLst>
                  <a:innerShdw blurRad="69850" dist="43180" dir="5400000">
                    <a:srgbClr val="000000">
                      <a:alpha val="65000"/>
                    </a:srgbClr>
                  </a:innerShdw>
                </a:effectLst>
              </a:rPr>
              <a:t>The rank of Knight</a:t>
            </a:r>
            <a:endParaRPr lang="en-US" sz="3600" b="1" cap="none" spc="0" dirty="0">
              <a:ln w="1905"/>
              <a:solidFill>
                <a:schemeClr val="bg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890655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0218" y="1295400"/>
            <a:ext cx="8458200" cy="2862322"/>
          </a:xfrm>
          <a:prstGeom prst="rect">
            <a:avLst/>
          </a:prstGeom>
        </p:spPr>
        <p:txBody>
          <a:bodyPr wrap="square">
            <a:spAutoFit/>
          </a:bodyPr>
          <a:lstStyle/>
          <a:p>
            <a:r>
              <a:rPr lang="en-US" sz="3600" b="1" dirty="0">
                <a:solidFill>
                  <a:schemeClr val="bg1"/>
                </a:solidFill>
              </a:rPr>
              <a:t>Prelate, by order of the Chancellor Commander, I </a:t>
            </a:r>
            <a:r>
              <a:rPr lang="en-US" sz="3600" b="1" dirty="0" smtClean="0">
                <a:solidFill>
                  <a:schemeClr val="bg1"/>
                </a:solidFill>
              </a:rPr>
              <a:t>present </a:t>
            </a:r>
            <a:r>
              <a:rPr lang="en-US" sz="3600" b="1" dirty="0">
                <a:solidFill>
                  <a:schemeClr val="bg1"/>
                </a:solidFill>
              </a:rPr>
              <a:t>an Esquire, that he may assume the </a:t>
            </a:r>
            <a:r>
              <a:rPr lang="en-US" sz="3600" b="1" dirty="0" smtClean="0">
                <a:solidFill>
                  <a:schemeClr val="bg1"/>
                </a:solidFill>
              </a:rPr>
              <a:t>obligation </a:t>
            </a:r>
            <a:r>
              <a:rPr lang="en-US" sz="3600" b="1" dirty="0">
                <a:solidFill>
                  <a:schemeClr val="bg1"/>
                </a:solidFill>
              </a:rPr>
              <a:t>of the rank of Knight. </a:t>
            </a:r>
          </a:p>
          <a:p>
            <a:r>
              <a:rPr lang="en-US" sz="3600" b="1" dirty="0">
                <a:solidFill>
                  <a:schemeClr val="bg1"/>
                </a:solidFill>
              </a:rPr>
              <a:t> </a:t>
            </a:r>
          </a:p>
        </p:txBody>
      </p:sp>
    </p:spTree>
    <p:extLst>
      <p:ext uri="{BB962C8B-B14F-4D97-AF65-F5344CB8AC3E}">
        <p14:creationId xmlns:p14="http://schemas.microsoft.com/office/powerpoint/2010/main" val="1856119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412642"/>
            <a:ext cx="8610600" cy="2308324"/>
          </a:xfrm>
          <a:prstGeom prst="rect">
            <a:avLst/>
          </a:prstGeom>
        </p:spPr>
        <p:txBody>
          <a:bodyPr wrap="square">
            <a:spAutoFit/>
          </a:bodyPr>
          <a:lstStyle/>
          <a:p>
            <a:r>
              <a:rPr lang="en-US" sz="3600" b="1" dirty="0">
                <a:solidFill>
                  <a:schemeClr val="bg1"/>
                </a:solidFill>
              </a:rPr>
              <a:t>Esquire, you will be seated here, where you </a:t>
            </a:r>
            <a:r>
              <a:rPr lang="en-US" sz="3600" b="1" dirty="0" smtClean="0">
                <a:solidFill>
                  <a:schemeClr val="bg1"/>
                </a:solidFill>
              </a:rPr>
              <a:t>will remain </a:t>
            </a:r>
            <a:r>
              <a:rPr lang="en-US" sz="3600" b="1" dirty="0">
                <a:solidFill>
                  <a:schemeClr val="bg1"/>
                </a:solidFill>
              </a:rPr>
              <a:t>alone. When. you shall hear three </a:t>
            </a:r>
            <a:r>
              <a:rPr lang="en-US" sz="3600" b="1" dirty="0" smtClean="0">
                <a:solidFill>
                  <a:schemeClr val="bg1"/>
                </a:solidFill>
              </a:rPr>
              <a:t>strokes upon </a:t>
            </a:r>
            <a:r>
              <a:rPr lang="en-US" sz="3600" b="1" dirty="0">
                <a:solidFill>
                  <a:schemeClr val="bg1"/>
                </a:solidFill>
              </a:rPr>
              <a:t>the </a:t>
            </a:r>
            <a:r>
              <a:rPr lang="en-US" sz="3600" b="1" dirty="0" smtClean="0">
                <a:solidFill>
                  <a:schemeClr val="bg1"/>
                </a:solidFill>
              </a:rPr>
              <a:t>bell.</a:t>
            </a:r>
          </a:p>
          <a:p>
            <a:r>
              <a:rPr lang="en-US" sz="3600" b="1" dirty="0" smtClean="0">
                <a:solidFill>
                  <a:schemeClr val="bg1"/>
                </a:solidFill>
              </a:rPr>
              <a:t>You will </a:t>
            </a:r>
            <a:r>
              <a:rPr lang="en-US" sz="3600" b="1" dirty="0">
                <a:solidFill>
                  <a:schemeClr val="bg1"/>
                </a:solidFill>
              </a:rPr>
              <a:t>wait in silence.</a:t>
            </a:r>
          </a:p>
        </p:txBody>
      </p:sp>
    </p:spTree>
    <p:extLst>
      <p:ext uri="{BB962C8B-B14F-4D97-AF65-F5344CB8AC3E}">
        <p14:creationId xmlns:p14="http://schemas.microsoft.com/office/powerpoint/2010/main" val="6680275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27" y="272534"/>
            <a:ext cx="1066800" cy="369332"/>
          </a:xfrm>
          <a:prstGeom prst="rect">
            <a:avLst/>
          </a:prstGeom>
          <a:noFill/>
        </p:spPr>
        <p:txBody>
          <a:bodyPr wrap="square" rtlCol="0">
            <a:spAutoFit/>
          </a:bodyPr>
          <a:lstStyle/>
          <a:p>
            <a:r>
              <a:rPr lang="en-US" dirty="0" smtClean="0">
                <a:solidFill>
                  <a:schemeClr val="bg1"/>
                </a:solidFill>
              </a:rPr>
              <a:t>Prelate</a:t>
            </a:r>
            <a:endParaRPr lang="en-US" dirty="0">
              <a:solidFill>
                <a:schemeClr val="bg1"/>
              </a:solidFill>
            </a:endParaRPr>
          </a:p>
        </p:txBody>
      </p:sp>
      <p:sp>
        <p:nvSpPr>
          <p:cNvPr id="3" name="Rectangle 2"/>
          <p:cNvSpPr/>
          <p:nvPr/>
        </p:nvSpPr>
        <p:spPr>
          <a:xfrm>
            <a:off x="152400" y="1219200"/>
            <a:ext cx="8763000" cy="2062103"/>
          </a:xfrm>
          <a:prstGeom prst="rect">
            <a:avLst/>
          </a:prstGeom>
        </p:spPr>
        <p:txBody>
          <a:bodyPr wrap="square">
            <a:spAutoFit/>
          </a:bodyPr>
          <a:lstStyle/>
          <a:p>
            <a:r>
              <a:rPr lang="en-US" sz="3200" b="1" dirty="0">
                <a:solidFill>
                  <a:schemeClr val="bg1"/>
                </a:solidFill>
              </a:rPr>
              <a:t>Advance your right foot, place your left hand on </a:t>
            </a:r>
            <a:r>
              <a:rPr lang="en-US" sz="3200" b="1" dirty="0" smtClean="0">
                <a:solidFill>
                  <a:schemeClr val="bg1"/>
                </a:solidFill>
              </a:rPr>
              <a:t>your </a:t>
            </a:r>
            <a:r>
              <a:rPr lang="en-US" sz="3200" b="1" dirty="0">
                <a:solidFill>
                  <a:schemeClr val="bg1"/>
                </a:solidFill>
              </a:rPr>
              <a:t>left breast, bring your right hand in front of </a:t>
            </a:r>
            <a:r>
              <a:rPr lang="en-US" sz="3200" b="1" dirty="0" smtClean="0">
                <a:solidFill>
                  <a:schemeClr val="bg1"/>
                </a:solidFill>
              </a:rPr>
              <a:t>your </a:t>
            </a:r>
            <a:r>
              <a:rPr lang="en-US" sz="3200" b="1" dirty="0">
                <a:solidFill>
                  <a:schemeClr val="bg1"/>
                </a:solidFill>
              </a:rPr>
              <a:t>body, grasping the hilt of the sword, as it rests </a:t>
            </a:r>
            <a:r>
              <a:rPr lang="en-US" sz="3200" b="1" dirty="0" smtClean="0">
                <a:solidFill>
                  <a:schemeClr val="bg1"/>
                </a:solidFill>
              </a:rPr>
              <a:t>on </a:t>
            </a:r>
            <a:r>
              <a:rPr lang="en-US" sz="3200" b="1" dirty="0">
                <a:solidFill>
                  <a:schemeClr val="bg1"/>
                </a:solidFill>
              </a:rPr>
              <a:t>the book of law, and repeat after me. </a:t>
            </a:r>
          </a:p>
        </p:txBody>
      </p:sp>
    </p:spTree>
    <p:extLst>
      <p:ext uri="{BB962C8B-B14F-4D97-AF65-F5344CB8AC3E}">
        <p14:creationId xmlns:p14="http://schemas.microsoft.com/office/powerpoint/2010/main" val="25084271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914400"/>
            <a:ext cx="8686800" cy="3539430"/>
          </a:xfrm>
          <a:prstGeom prst="rect">
            <a:avLst/>
          </a:prstGeom>
        </p:spPr>
        <p:txBody>
          <a:bodyPr wrap="square">
            <a:spAutoFit/>
          </a:bodyPr>
          <a:lstStyle/>
          <a:p>
            <a:r>
              <a:rPr lang="en-US" sz="3200" b="1" dirty="0">
                <a:solidFill>
                  <a:schemeClr val="bg1"/>
                </a:solidFill>
              </a:rPr>
              <a:t>I </a:t>
            </a:r>
            <a:r>
              <a:rPr lang="en-US" sz="3200" b="1" dirty="0" smtClean="0">
                <a:solidFill>
                  <a:schemeClr val="bg1"/>
                </a:solidFill>
              </a:rPr>
              <a:t>solemnly </a:t>
            </a:r>
            <a:r>
              <a:rPr lang="en-US" sz="3200" b="1" dirty="0">
                <a:solidFill>
                  <a:schemeClr val="bg1"/>
                </a:solidFill>
              </a:rPr>
              <a:t>promise that I will always, to the extent of my ability, relieve a worthy knight in distress, endeavor to warn him of any danger which I may know to threaten him or his family, and to aid him whenever </a:t>
            </a:r>
            <a:r>
              <a:rPr lang="en-US" sz="3200" b="1" dirty="0" smtClean="0">
                <a:solidFill>
                  <a:schemeClr val="bg1"/>
                </a:solidFill>
              </a:rPr>
              <a:t>and </a:t>
            </a:r>
            <a:r>
              <a:rPr lang="en-US" sz="3200" b="1" dirty="0">
                <a:solidFill>
                  <a:schemeClr val="bg1"/>
                </a:solidFill>
              </a:rPr>
              <a:t>wherever I may be convinced that he is in need. </a:t>
            </a:r>
          </a:p>
          <a:p>
            <a:endParaRPr lang="en-US" sz="3200" b="1" dirty="0">
              <a:solidFill>
                <a:schemeClr val="bg1"/>
              </a:solidFill>
            </a:endParaRPr>
          </a:p>
        </p:txBody>
      </p:sp>
    </p:spTree>
    <p:extLst>
      <p:ext uri="{BB962C8B-B14F-4D97-AF65-F5344CB8AC3E}">
        <p14:creationId xmlns:p14="http://schemas.microsoft.com/office/powerpoint/2010/main" val="13069172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0"/>
            <a:ext cx="8839200" cy="4524315"/>
          </a:xfrm>
          <a:prstGeom prst="rect">
            <a:avLst/>
          </a:prstGeom>
        </p:spPr>
        <p:txBody>
          <a:bodyPr wrap="square">
            <a:spAutoFit/>
          </a:bodyPr>
          <a:lstStyle/>
          <a:p>
            <a:r>
              <a:rPr lang="en-US" sz="3200" b="1" dirty="0" smtClean="0">
                <a:solidFill>
                  <a:schemeClr val="bg1"/>
                </a:solidFill>
              </a:rPr>
              <a:t>I </a:t>
            </a:r>
            <a:r>
              <a:rPr lang="en-US" sz="3200" b="1" dirty="0">
                <a:solidFill>
                  <a:schemeClr val="bg1"/>
                </a:solidFill>
              </a:rPr>
              <a:t>further promise that I will obey the orders of this </a:t>
            </a:r>
            <a:br>
              <a:rPr lang="en-US" sz="3200" b="1" dirty="0">
                <a:solidFill>
                  <a:schemeClr val="bg1"/>
                </a:solidFill>
              </a:rPr>
            </a:br>
            <a:r>
              <a:rPr lang="en-US" sz="3200" b="1" dirty="0">
                <a:solidFill>
                  <a:schemeClr val="bg1"/>
                </a:solidFill>
              </a:rPr>
              <a:t>lodge, the Grand Lodge having jurisdiction over it, </a:t>
            </a:r>
            <a:br>
              <a:rPr lang="en-US" sz="3200" b="1" dirty="0">
                <a:solidFill>
                  <a:schemeClr val="bg1"/>
                </a:solidFill>
              </a:rPr>
            </a:br>
            <a:r>
              <a:rPr lang="en-US" sz="3200" b="1" dirty="0">
                <a:solidFill>
                  <a:schemeClr val="bg1"/>
                </a:solidFill>
              </a:rPr>
              <a:t>and of the Supreme Lodge Knights of </a:t>
            </a:r>
            <a:r>
              <a:rPr lang="en-US" sz="3200" b="1" dirty="0" err="1">
                <a:solidFill>
                  <a:schemeClr val="bg1"/>
                </a:solidFill>
              </a:rPr>
              <a:t>Pythias</a:t>
            </a:r>
            <a:r>
              <a:rPr lang="en-US" sz="3200" b="1" dirty="0">
                <a:solidFill>
                  <a:schemeClr val="bg1"/>
                </a:solidFill>
              </a:rPr>
              <a:t>, and </a:t>
            </a:r>
            <a:br>
              <a:rPr lang="en-US" sz="3200" b="1" dirty="0">
                <a:solidFill>
                  <a:schemeClr val="bg1"/>
                </a:solidFill>
              </a:rPr>
            </a:br>
            <a:r>
              <a:rPr lang="en-US" sz="3200" b="1" dirty="0">
                <a:solidFill>
                  <a:schemeClr val="bg1"/>
                </a:solidFill>
              </a:rPr>
              <a:t>the official mandates of the executive officers thereof. </a:t>
            </a:r>
          </a:p>
          <a:p>
            <a:r>
              <a:rPr lang="en-US" sz="3200" b="1" dirty="0">
                <a:solidFill>
                  <a:schemeClr val="bg1"/>
                </a:solidFill>
              </a:rPr>
              <a:t>To the faithful observance of this obligation I pledge </a:t>
            </a:r>
            <a:r>
              <a:rPr lang="en-US" sz="3200" b="1" dirty="0" smtClean="0">
                <a:solidFill>
                  <a:schemeClr val="bg1"/>
                </a:solidFill>
              </a:rPr>
              <a:t>my </a:t>
            </a:r>
            <a:r>
              <a:rPr lang="en-US" sz="3200" b="1" dirty="0">
                <a:solidFill>
                  <a:schemeClr val="bg1"/>
                </a:solidFill>
              </a:rPr>
              <a:t>sacred word of honor. So help me God-and may </a:t>
            </a:r>
            <a:r>
              <a:rPr lang="en-US" sz="3200" b="1" dirty="0" smtClean="0">
                <a:solidFill>
                  <a:schemeClr val="bg1"/>
                </a:solidFill>
              </a:rPr>
              <a:t>he </a:t>
            </a:r>
            <a:r>
              <a:rPr lang="en-US" sz="3200" b="1" dirty="0">
                <a:solidFill>
                  <a:schemeClr val="bg1"/>
                </a:solidFill>
              </a:rPr>
              <a:t>keep me steadfast. </a:t>
            </a:r>
          </a:p>
          <a:p>
            <a:endParaRPr lang="en-US" sz="3200" dirty="0">
              <a:solidFill>
                <a:schemeClr val="bg1"/>
              </a:solidFill>
            </a:endParaRPr>
          </a:p>
        </p:txBody>
      </p:sp>
    </p:spTree>
    <p:extLst>
      <p:ext uri="{BB962C8B-B14F-4D97-AF65-F5344CB8AC3E}">
        <p14:creationId xmlns:p14="http://schemas.microsoft.com/office/powerpoint/2010/main" val="28703271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0"/>
            <a:ext cx="8686800" cy="1077218"/>
          </a:xfrm>
          <a:prstGeom prst="rect">
            <a:avLst/>
          </a:prstGeom>
        </p:spPr>
        <p:txBody>
          <a:bodyPr wrap="square">
            <a:spAutoFit/>
          </a:bodyPr>
          <a:lstStyle/>
          <a:p>
            <a:r>
              <a:rPr lang="en-US" sz="3200" b="1" dirty="0">
                <a:solidFill>
                  <a:schemeClr val="bg1"/>
                </a:solidFill>
              </a:rPr>
              <a:t>Master at Arms, conduct the Esquire to the Vice </a:t>
            </a:r>
            <a:br>
              <a:rPr lang="en-US" sz="3200" b="1" dirty="0">
                <a:solidFill>
                  <a:schemeClr val="bg1"/>
                </a:solidFill>
              </a:rPr>
            </a:br>
            <a:r>
              <a:rPr lang="en-US" sz="3200" b="1" dirty="0">
                <a:solidFill>
                  <a:schemeClr val="bg1"/>
                </a:solidFill>
              </a:rPr>
              <a:t>Chancellor for instruction. </a:t>
            </a:r>
          </a:p>
        </p:txBody>
      </p:sp>
      <p:sp>
        <p:nvSpPr>
          <p:cNvPr id="3" name="Rectangle 2"/>
          <p:cNvSpPr/>
          <p:nvPr/>
        </p:nvSpPr>
        <p:spPr>
          <a:xfrm>
            <a:off x="152400" y="3505200"/>
            <a:ext cx="8686800" cy="1077218"/>
          </a:xfrm>
          <a:prstGeom prst="rect">
            <a:avLst/>
          </a:prstGeom>
        </p:spPr>
        <p:txBody>
          <a:bodyPr wrap="square">
            <a:spAutoFit/>
          </a:bodyPr>
          <a:lstStyle/>
          <a:p>
            <a:r>
              <a:rPr lang="en-US" sz="3200" b="1" dirty="0">
                <a:solidFill>
                  <a:schemeClr val="bg1"/>
                </a:solidFill>
              </a:rPr>
              <a:t>Vice Chancellor, by direction of the Prelate, I pre- </a:t>
            </a:r>
            <a:br>
              <a:rPr lang="en-US" sz="3200" b="1" dirty="0">
                <a:solidFill>
                  <a:schemeClr val="bg1"/>
                </a:solidFill>
              </a:rPr>
            </a:br>
            <a:r>
              <a:rPr lang="en-US" sz="3200" b="1" dirty="0">
                <a:solidFill>
                  <a:schemeClr val="bg1"/>
                </a:solidFill>
              </a:rPr>
              <a:t>sent to you an Esquire for instruction. </a:t>
            </a:r>
          </a:p>
        </p:txBody>
      </p:sp>
    </p:spTree>
    <p:extLst>
      <p:ext uri="{BB962C8B-B14F-4D97-AF65-F5344CB8AC3E}">
        <p14:creationId xmlns:p14="http://schemas.microsoft.com/office/powerpoint/2010/main" val="2115663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990600"/>
            <a:ext cx="8382000" cy="4031873"/>
          </a:xfrm>
          <a:prstGeom prst="rect">
            <a:avLst/>
          </a:prstGeom>
        </p:spPr>
        <p:txBody>
          <a:bodyPr wrap="square">
            <a:spAutoFit/>
          </a:bodyPr>
          <a:lstStyle/>
          <a:p>
            <a:r>
              <a:rPr lang="en-US" sz="3200" b="1" dirty="0">
                <a:solidFill>
                  <a:schemeClr val="bg1"/>
                </a:solidFill>
              </a:rPr>
              <a:t>I will now instruct you in the secret work of this </a:t>
            </a:r>
            <a:br>
              <a:rPr lang="en-US" sz="3200" b="1" dirty="0">
                <a:solidFill>
                  <a:schemeClr val="bg1"/>
                </a:solidFill>
              </a:rPr>
            </a:br>
            <a:r>
              <a:rPr lang="en-US" sz="3200" b="1" dirty="0">
                <a:solidFill>
                  <a:schemeClr val="bg1"/>
                </a:solidFill>
              </a:rPr>
              <a:t>rank. </a:t>
            </a:r>
            <a:endParaRPr lang="en-US" sz="3200" b="1" dirty="0" smtClean="0">
              <a:solidFill>
                <a:schemeClr val="bg1"/>
              </a:solidFill>
            </a:endParaRPr>
          </a:p>
          <a:p>
            <a:endParaRPr lang="en-US" sz="3200" b="1" dirty="0">
              <a:solidFill>
                <a:schemeClr val="bg1"/>
              </a:solidFill>
            </a:endParaRPr>
          </a:p>
          <a:p>
            <a:r>
              <a:rPr lang="en-US" sz="3200" b="1" dirty="0">
                <a:solidFill>
                  <a:schemeClr val="bg1"/>
                </a:solidFill>
              </a:rPr>
              <a:t>When the lodge is open in the rank of Knight, and </a:t>
            </a:r>
            <a:r>
              <a:rPr lang="en-US" sz="3200" b="1" dirty="0" smtClean="0">
                <a:solidFill>
                  <a:schemeClr val="bg1"/>
                </a:solidFill>
              </a:rPr>
              <a:t>you </a:t>
            </a:r>
            <a:r>
              <a:rPr lang="en-US" sz="3200" b="1" dirty="0">
                <a:solidFill>
                  <a:schemeClr val="bg1"/>
                </a:solidFill>
              </a:rPr>
              <a:t>desire admittance to the ante-room, you will make </a:t>
            </a:r>
            <a:r>
              <a:rPr lang="en-US" sz="3200" b="1" dirty="0" smtClean="0">
                <a:solidFill>
                  <a:schemeClr val="bg1"/>
                </a:solidFill>
              </a:rPr>
              <a:t>your </a:t>
            </a:r>
            <a:r>
              <a:rPr lang="en-US" sz="3200" b="1" dirty="0">
                <a:solidFill>
                  <a:schemeClr val="bg1"/>
                </a:solidFill>
              </a:rPr>
              <a:t>presence known at the outer </a:t>
            </a:r>
            <a:r>
              <a:rPr lang="en-US" sz="3200" b="1" dirty="0" smtClean="0">
                <a:solidFill>
                  <a:schemeClr val="bg1"/>
                </a:solidFill>
              </a:rPr>
              <a:t>guard. </a:t>
            </a:r>
            <a:endParaRPr lang="en-US" sz="3200" b="1" dirty="0">
              <a:solidFill>
                <a:schemeClr val="bg1"/>
              </a:solidFill>
            </a:endParaRPr>
          </a:p>
          <a:p>
            <a:r>
              <a:rPr lang="en-US" sz="3200" b="1" dirty="0">
                <a:solidFill>
                  <a:schemeClr val="bg1"/>
                </a:solidFill>
              </a:rPr>
              <a:t> </a:t>
            </a:r>
          </a:p>
        </p:txBody>
      </p:sp>
    </p:spTree>
    <p:extLst>
      <p:ext uri="{BB962C8B-B14F-4D97-AF65-F5344CB8AC3E}">
        <p14:creationId xmlns:p14="http://schemas.microsoft.com/office/powerpoint/2010/main" val="20454877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371600"/>
            <a:ext cx="8382000" cy="3046988"/>
          </a:xfrm>
          <a:prstGeom prst="rect">
            <a:avLst/>
          </a:prstGeom>
        </p:spPr>
        <p:txBody>
          <a:bodyPr wrap="square">
            <a:spAutoFit/>
          </a:bodyPr>
          <a:lstStyle/>
          <a:p>
            <a:r>
              <a:rPr lang="en-US" sz="3200" b="1" dirty="0" smtClean="0">
                <a:solidFill>
                  <a:schemeClr val="bg1"/>
                </a:solidFill>
              </a:rPr>
              <a:t>You </a:t>
            </a:r>
            <a:r>
              <a:rPr lang="en-US" sz="3200" b="1" dirty="0">
                <a:solidFill>
                  <a:schemeClr val="bg1"/>
                </a:solidFill>
              </a:rPr>
              <a:t>will </a:t>
            </a:r>
            <a:r>
              <a:rPr lang="en-US" sz="3200" b="1" i="1" dirty="0">
                <a:solidFill>
                  <a:schemeClr val="bg1"/>
                </a:solidFill>
              </a:rPr>
              <a:t>give </a:t>
            </a:r>
            <a:r>
              <a:rPr lang="en-US" sz="3200" b="1" dirty="0" smtClean="0">
                <a:solidFill>
                  <a:schemeClr val="bg1"/>
                </a:solidFill>
              </a:rPr>
              <a:t>him the </a:t>
            </a:r>
            <a:r>
              <a:rPr lang="en-US" sz="3200" b="1" dirty="0">
                <a:solidFill>
                  <a:schemeClr val="bg1"/>
                </a:solidFill>
              </a:rPr>
              <a:t>semi-annual password. He will then </a:t>
            </a:r>
            <a:r>
              <a:rPr lang="en-US" sz="3200" b="1" dirty="0" smtClean="0">
                <a:solidFill>
                  <a:schemeClr val="bg1"/>
                </a:solidFill>
              </a:rPr>
              <a:t>admit </a:t>
            </a:r>
            <a:r>
              <a:rPr lang="en-US" sz="3200" b="1" dirty="0">
                <a:solidFill>
                  <a:schemeClr val="bg1"/>
                </a:solidFill>
              </a:rPr>
              <a:t>you to the ante-room. You will approach the </a:t>
            </a:r>
            <a:r>
              <a:rPr lang="en-US" sz="3200" b="1" dirty="0" smtClean="0">
                <a:solidFill>
                  <a:schemeClr val="bg1"/>
                </a:solidFill>
              </a:rPr>
              <a:t>inner </a:t>
            </a:r>
            <a:r>
              <a:rPr lang="en-US" sz="3200" b="1" dirty="0">
                <a:solidFill>
                  <a:schemeClr val="bg1"/>
                </a:solidFill>
              </a:rPr>
              <a:t>door, and give thereon </a:t>
            </a:r>
            <a:r>
              <a:rPr lang="en-US" sz="3200" b="1" dirty="0" smtClean="0">
                <a:solidFill>
                  <a:schemeClr val="bg1"/>
                </a:solidFill>
              </a:rPr>
              <a:t>___________, </a:t>
            </a:r>
            <a:r>
              <a:rPr lang="en-US" sz="3200" b="1" dirty="0">
                <a:solidFill>
                  <a:schemeClr val="bg1"/>
                </a:solidFill>
              </a:rPr>
              <a:t>which will be 	answered from within by </a:t>
            </a:r>
            <a:r>
              <a:rPr lang="en-US" sz="3200" b="1" dirty="0" smtClean="0">
                <a:solidFill>
                  <a:schemeClr val="bg1"/>
                </a:solidFill>
              </a:rPr>
              <a:t>_____________</a:t>
            </a:r>
            <a:r>
              <a:rPr lang="en-US" sz="3200" b="1" dirty="0">
                <a:solidFill>
                  <a:schemeClr val="bg1"/>
                </a:solidFill>
              </a:rPr>
              <a:t>	. </a:t>
            </a:r>
          </a:p>
          <a:p>
            <a:endParaRPr lang="en-US" sz="3200" b="1" dirty="0">
              <a:solidFill>
                <a:schemeClr val="bg1"/>
              </a:solidFill>
            </a:endParaRPr>
          </a:p>
        </p:txBody>
      </p:sp>
    </p:spTree>
    <p:extLst>
      <p:ext uri="{BB962C8B-B14F-4D97-AF65-F5344CB8AC3E}">
        <p14:creationId xmlns:p14="http://schemas.microsoft.com/office/powerpoint/2010/main" val="22360112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143000"/>
            <a:ext cx="8458200" cy="4031873"/>
          </a:xfrm>
          <a:prstGeom prst="rect">
            <a:avLst/>
          </a:prstGeom>
        </p:spPr>
        <p:txBody>
          <a:bodyPr wrap="square">
            <a:spAutoFit/>
          </a:bodyPr>
          <a:lstStyle/>
          <a:p>
            <a:r>
              <a:rPr lang="en-US" sz="3200" b="1" dirty="0">
                <a:solidFill>
                  <a:schemeClr val="bg1"/>
                </a:solidFill>
              </a:rPr>
              <a:t>The </a:t>
            </a:r>
            <a:r>
              <a:rPr lang="en-US" sz="3200" b="1" dirty="0" smtClean="0">
                <a:solidFill>
                  <a:schemeClr val="bg1"/>
                </a:solidFill>
              </a:rPr>
              <a:t>door </a:t>
            </a:r>
            <a:r>
              <a:rPr lang="en-US" sz="3200" b="1" dirty="0">
                <a:solidFill>
                  <a:schemeClr val="bg1"/>
                </a:solidFill>
              </a:rPr>
              <a:t>will then be opened, and through it you </a:t>
            </a:r>
            <a:r>
              <a:rPr lang="en-US" sz="3200" b="1" dirty="0" smtClean="0">
                <a:solidFill>
                  <a:schemeClr val="bg1"/>
                </a:solidFill>
              </a:rPr>
              <a:t>will </a:t>
            </a:r>
            <a:r>
              <a:rPr lang="en-US" sz="3200" b="1" dirty="0">
                <a:solidFill>
                  <a:schemeClr val="bg1"/>
                </a:solidFill>
              </a:rPr>
              <a:t>give your name and rank These will be reported </a:t>
            </a:r>
            <a:r>
              <a:rPr lang="en-US" sz="3200" b="1" dirty="0" smtClean="0">
                <a:solidFill>
                  <a:schemeClr val="bg1"/>
                </a:solidFill>
              </a:rPr>
              <a:t>to </a:t>
            </a:r>
            <a:r>
              <a:rPr lang="en-US" sz="3200" b="1" dirty="0">
                <a:solidFill>
                  <a:schemeClr val="bg1"/>
                </a:solidFill>
              </a:rPr>
              <a:t>the Vice Chancellor, who will order you admitted if </a:t>
            </a:r>
            <a:r>
              <a:rPr lang="en-US" sz="3200" b="1" dirty="0" smtClean="0">
                <a:solidFill>
                  <a:schemeClr val="bg1"/>
                </a:solidFill>
              </a:rPr>
              <a:t>correct</a:t>
            </a:r>
            <a:r>
              <a:rPr lang="en-US" sz="3200" b="1" dirty="0">
                <a:solidFill>
                  <a:schemeClr val="bg1"/>
                </a:solidFill>
              </a:rPr>
              <a:t>. </a:t>
            </a:r>
            <a:endParaRPr lang="en-US" sz="3200" b="1" dirty="0" smtClean="0">
              <a:solidFill>
                <a:schemeClr val="bg1"/>
              </a:solidFill>
            </a:endParaRPr>
          </a:p>
          <a:p>
            <a:endParaRPr lang="en-US" sz="3200" b="1" dirty="0">
              <a:solidFill>
                <a:schemeClr val="bg1"/>
              </a:solidFill>
            </a:endParaRPr>
          </a:p>
          <a:p>
            <a:r>
              <a:rPr lang="en-US" sz="3200" b="1" dirty="0" smtClean="0">
                <a:solidFill>
                  <a:schemeClr val="bg1"/>
                </a:solidFill>
              </a:rPr>
              <a:t>The door </a:t>
            </a:r>
            <a:r>
              <a:rPr lang="en-US" sz="3200" b="1" dirty="0">
                <a:solidFill>
                  <a:schemeClr val="bg1"/>
                </a:solidFill>
              </a:rPr>
              <a:t>will again be opened, and through </a:t>
            </a:r>
            <a:br>
              <a:rPr lang="en-US" sz="3200" b="1" dirty="0">
                <a:solidFill>
                  <a:schemeClr val="bg1"/>
                </a:solidFill>
              </a:rPr>
            </a:br>
            <a:r>
              <a:rPr lang="en-US" sz="3200" b="1" dirty="0">
                <a:solidFill>
                  <a:schemeClr val="bg1"/>
                </a:solidFill>
              </a:rPr>
              <a:t>it you will give in a whisper the password of this rank, </a:t>
            </a:r>
            <a:r>
              <a:rPr lang="en-US" sz="3200" b="1" dirty="0" smtClean="0">
                <a:solidFill>
                  <a:schemeClr val="bg1"/>
                </a:solidFill>
              </a:rPr>
              <a:t>which is____________ </a:t>
            </a:r>
            <a:endParaRPr lang="en-US" sz="3200" b="1" dirty="0">
              <a:solidFill>
                <a:schemeClr val="bg1"/>
              </a:solidFill>
            </a:endParaRPr>
          </a:p>
        </p:txBody>
      </p:sp>
    </p:spTree>
    <p:extLst>
      <p:ext uri="{BB962C8B-B14F-4D97-AF65-F5344CB8AC3E}">
        <p14:creationId xmlns:p14="http://schemas.microsoft.com/office/powerpoint/2010/main" val="38016671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295400"/>
            <a:ext cx="8610600" cy="3046988"/>
          </a:xfrm>
          <a:prstGeom prst="rect">
            <a:avLst/>
          </a:prstGeom>
        </p:spPr>
        <p:txBody>
          <a:bodyPr wrap="square">
            <a:spAutoFit/>
          </a:bodyPr>
          <a:lstStyle/>
          <a:p>
            <a:r>
              <a:rPr lang="en-US" sz="3200" b="1" dirty="0">
                <a:solidFill>
                  <a:schemeClr val="bg1"/>
                </a:solidFill>
              </a:rPr>
              <a:t>You will then be admitted to the </a:t>
            </a:r>
            <a:r>
              <a:rPr lang="en-US" sz="3200" b="1" dirty="0" smtClean="0">
                <a:solidFill>
                  <a:schemeClr val="bg1"/>
                </a:solidFill>
              </a:rPr>
              <a:t>lodge-room</a:t>
            </a:r>
            <a:r>
              <a:rPr lang="en-US" sz="3200" b="1" dirty="0">
                <a:solidFill>
                  <a:schemeClr val="bg1"/>
                </a:solidFill>
              </a:rPr>
              <a:t>, and will advance to the altar, on which will </a:t>
            </a:r>
            <a:r>
              <a:rPr lang="en-US" sz="3200" b="1" dirty="0" smtClean="0">
                <a:solidFill>
                  <a:schemeClr val="bg1"/>
                </a:solidFill>
              </a:rPr>
              <a:t>rest </a:t>
            </a:r>
            <a:r>
              <a:rPr lang="en-US" sz="3200" b="1" dirty="0">
                <a:solidFill>
                  <a:schemeClr val="bg1"/>
                </a:solidFill>
              </a:rPr>
              <a:t>the open book of law, with one sword lying </a:t>
            </a:r>
            <a:br>
              <a:rPr lang="en-US" sz="3200" b="1" dirty="0">
                <a:solidFill>
                  <a:schemeClr val="bg1"/>
                </a:solidFill>
              </a:rPr>
            </a:br>
            <a:r>
              <a:rPr lang="en-US" sz="3200" b="1" dirty="0">
                <a:solidFill>
                  <a:schemeClr val="bg1"/>
                </a:solidFill>
              </a:rPr>
              <a:t>diagonally across the book, the hilt toward your right </a:t>
            </a:r>
            <a:r>
              <a:rPr lang="en-US" sz="3200" b="1" dirty="0" smtClean="0">
                <a:solidFill>
                  <a:schemeClr val="bg1"/>
                </a:solidFill>
              </a:rPr>
              <a:t>hand</a:t>
            </a:r>
            <a:r>
              <a:rPr lang="en-US" sz="3200" b="1" dirty="0">
                <a:solidFill>
                  <a:schemeClr val="bg1"/>
                </a:solidFill>
              </a:rPr>
              <a:t>. There you will salute the </a:t>
            </a:r>
            <a:r>
              <a:rPr lang="en-US" sz="3200" b="1" dirty="0" smtClean="0">
                <a:solidFill>
                  <a:schemeClr val="bg1"/>
                </a:solidFill>
              </a:rPr>
              <a:t>flag </a:t>
            </a:r>
            <a:r>
              <a:rPr lang="en-US" sz="3200" b="1" dirty="0">
                <a:solidFill>
                  <a:schemeClr val="bg1"/>
                </a:solidFill>
              </a:rPr>
              <a:t>of our country, as </a:t>
            </a:r>
            <a:r>
              <a:rPr lang="en-US" sz="3200" b="1" dirty="0" smtClean="0">
                <a:solidFill>
                  <a:schemeClr val="bg1"/>
                </a:solidFill>
              </a:rPr>
              <a:t>in </a:t>
            </a:r>
            <a:r>
              <a:rPr lang="en-US" sz="3200" b="1" dirty="0">
                <a:solidFill>
                  <a:schemeClr val="bg1"/>
                </a:solidFill>
              </a:rPr>
              <a:t>the preceding ranks. </a:t>
            </a:r>
          </a:p>
        </p:txBody>
      </p:sp>
    </p:spTree>
    <p:extLst>
      <p:ext uri="{BB962C8B-B14F-4D97-AF65-F5344CB8AC3E}">
        <p14:creationId xmlns:p14="http://schemas.microsoft.com/office/powerpoint/2010/main" val="28062447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762000"/>
            <a:ext cx="8686800" cy="4524315"/>
          </a:xfrm>
          <a:prstGeom prst="rect">
            <a:avLst/>
          </a:prstGeom>
        </p:spPr>
        <p:txBody>
          <a:bodyPr wrap="square">
            <a:spAutoFit/>
          </a:bodyPr>
          <a:lstStyle/>
          <a:p>
            <a:r>
              <a:rPr lang="en-US" sz="3200" b="1" dirty="0">
                <a:solidFill>
                  <a:schemeClr val="bg1"/>
                </a:solidFill>
              </a:rPr>
              <a:t>You will then give to the </a:t>
            </a:r>
            <a:r>
              <a:rPr lang="en-US" sz="3200" b="1" dirty="0" smtClean="0">
                <a:solidFill>
                  <a:schemeClr val="bg1"/>
                </a:solidFill>
              </a:rPr>
              <a:t>Chancellor </a:t>
            </a:r>
            <a:r>
              <a:rPr lang="en-US" sz="3200" b="1" dirty="0">
                <a:solidFill>
                  <a:schemeClr val="bg1"/>
                </a:solidFill>
              </a:rPr>
              <a:t>Commander the sign of courtesy, thus: 	~ 	. </a:t>
            </a:r>
          </a:p>
          <a:p>
            <a:r>
              <a:rPr lang="en-US" sz="3200" b="1" dirty="0">
                <a:solidFill>
                  <a:schemeClr val="bg1"/>
                </a:solidFill>
              </a:rPr>
              <a:t>This sign must be given by all who enter the lodge while </a:t>
            </a:r>
            <a:r>
              <a:rPr lang="en-US" sz="3200" b="1" dirty="0" smtClean="0">
                <a:solidFill>
                  <a:schemeClr val="bg1"/>
                </a:solidFill>
              </a:rPr>
              <a:t>open </a:t>
            </a:r>
            <a:r>
              <a:rPr lang="en-US" sz="3200" b="1" dirty="0">
                <a:solidFill>
                  <a:schemeClr val="bg1"/>
                </a:solidFill>
              </a:rPr>
              <a:t>in this rank, except by those who are returning </a:t>
            </a:r>
            <a:r>
              <a:rPr lang="en-US" sz="3200" b="1" dirty="0" smtClean="0">
                <a:solidFill>
                  <a:schemeClr val="bg1"/>
                </a:solidFill>
              </a:rPr>
              <a:t>after </a:t>
            </a:r>
            <a:r>
              <a:rPr lang="en-US" sz="3200" b="1" dirty="0">
                <a:solidFill>
                  <a:schemeClr val="bg1"/>
                </a:solidFill>
              </a:rPr>
              <a:t>having executed an order of the Chancellor </a:t>
            </a:r>
            <a:r>
              <a:rPr lang="en-US" sz="3200" b="1" dirty="0" smtClean="0">
                <a:solidFill>
                  <a:schemeClr val="bg1"/>
                </a:solidFill>
              </a:rPr>
              <a:t>Commander</a:t>
            </a:r>
            <a:r>
              <a:rPr lang="en-US" sz="3200" b="1" dirty="0">
                <a:solidFill>
                  <a:schemeClr val="bg1"/>
                </a:solidFill>
              </a:rPr>
              <a:t>. </a:t>
            </a:r>
            <a:endParaRPr lang="en-US" sz="3200" b="1" dirty="0" smtClean="0">
              <a:solidFill>
                <a:schemeClr val="bg1"/>
              </a:solidFill>
            </a:endParaRPr>
          </a:p>
          <a:p>
            <a:r>
              <a:rPr lang="en-US" sz="3200" b="1" dirty="0" smtClean="0">
                <a:solidFill>
                  <a:schemeClr val="bg1"/>
                </a:solidFill>
              </a:rPr>
              <a:t>The </a:t>
            </a:r>
            <a:r>
              <a:rPr lang="en-US" sz="3200" b="1" dirty="0">
                <a:solidFill>
                  <a:schemeClr val="bg1"/>
                </a:solidFill>
              </a:rPr>
              <a:t>Chancellor Commander will answer it </a:t>
            </a:r>
          </a:p>
          <a:p>
            <a:r>
              <a:rPr lang="en-US" sz="3200" b="1" dirty="0" smtClean="0">
                <a:solidFill>
                  <a:schemeClr val="bg1"/>
                </a:solidFill>
              </a:rPr>
              <a:t>by _______</a:t>
            </a:r>
            <a:r>
              <a:rPr lang="en-US" sz="3200" b="1" dirty="0">
                <a:solidFill>
                  <a:schemeClr val="bg1"/>
                </a:solidFill>
              </a:rPr>
              <a:t>	, which indicates permission to be seated. </a:t>
            </a:r>
          </a:p>
        </p:txBody>
      </p:sp>
    </p:spTree>
    <p:extLst>
      <p:ext uri="{BB962C8B-B14F-4D97-AF65-F5344CB8AC3E}">
        <p14:creationId xmlns:p14="http://schemas.microsoft.com/office/powerpoint/2010/main" val="2036187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09600"/>
            <a:ext cx="8763000" cy="5509200"/>
          </a:xfrm>
          <a:prstGeom prst="rect">
            <a:avLst/>
          </a:prstGeom>
        </p:spPr>
        <p:txBody>
          <a:bodyPr wrap="square">
            <a:spAutoFit/>
          </a:bodyPr>
          <a:lstStyle/>
          <a:p>
            <a:r>
              <a:rPr lang="en-US" sz="3200" b="1" dirty="0">
                <a:solidFill>
                  <a:schemeClr val="bg1"/>
                </a:solidFill>
              </a:rPr>
              <a:t>Should you desire to retire before the lodge has been </a:t>
            </a:r>
            <a:r>
              <a:rPr lang="en-US" sz="3200" b="1" dirty="0" smtClean="0">
                <a:solidFill>
                  <a:schemeClr val="bg1"/>
                </a:solidFill>
              </a:rPr>
              <a:t>closed</a:t>
            </a:r>
            <a:r>
              <a:rPr lang="en-US" sz="3200" b="1" dirty="0">
                <a:solidFill>
                  <a:schemeClr val="bg1"/>
                </a:solidFill>
              </a:rPr>
              <a:t>, unless leaving the lodge-room to execute an </a:t>
            </a:r>
            <a:r>
              <a:rPr lang="en-US" sz="3200" b="1" dirty="0" smtClean="0">
                <a:solidFill>
                  <a:schemeClr val="bg1"/>
                </a:solidFill>
              </a:rPr>
              <a:t>order </a:t>
            </a:r>
            <a:r>
              <a:rPr lang="en-US" sz="3200" b="1" dirty="0">
                <a:solidFill>
                  <a:schemeClr val="bg1"/>
                </a:solidFill>
              </a:rPr>
              <a:t>of the Chancellor Commander, you will advance </a:t>
            </a:r>
            <a:r>
              <a:rPr lang="en-US" sz="3200" b="1" dirty="0" smtClean="0">
                <a:solidFill>
                  <a:schemeClr val="bg1"/>
                </a:solidFill>
              </a:rPr>
              <a:t>to </a:t>
            </a:r>
            <a:r>
              <a:rPr lang="en-US" sz="3200" b="1" dirty="0">
                <a:solidFill>
                  <a:schemeClr val="bg1"/>
                </a:solidFill>
              </a:rPr>
              <a:t>the altar and salute the </a:t>
            </a:r>
            <a:r>
              <a:rPr lang="en-US" sz="3200" b="1" dirty="0" smtClean="0">
                <a:solidFill>
                  <a:schemeClr val="bg1"/>
                </a:solidFill>
              </a:rPr>
              <a:t>flag </a:t>
            </a:r>
            <a:r>
              <a:rPr lang="en-US" sz="3200" b="1" dirty="0">
                <a:solidFill>
                  <a:schemeClr val="bg1"/>
                </a:solidFill>
              </a:rPr>
              <a:t>of our country. You </a:t>
            </a:r>
            <a:r>
              <a:rPr lang="en-US" sz="3200" b="1" dirty="0" smtClean="0">
                <a:solidFill>
                  <a:schemeClr val="bg1"/>
                </a:solidFill>
              </a:rPr>
              <a:t>will </a:t>
            </a:r>
            <a:r>
              <a:rPr lang="en-US" sz="3200" b="1" dirty="0">
                <a:solidFill>
                  <a:schemeClr val="bg1"/>
                </a:solidFill>
              </a:rPr>
              <a:t>then make this sign: </a:t>
            </a:r>
            <a:r>
              <a:rPr lang="en-US" sz="3200" b="1" dirty="0" smtClean="0">
                <a:solidFill>
                  <a:schemeClr val="bg1"/>
                </a:solidFill>
              </a:rPr>
              <a:t>________</a:t>
            </a:r>
            <a:r>
              <a:rPr lang="en-US" sz="3200" b="1" dirty="0">
                <a:solidFill>
                  <a:schemeClr val="bg1"/>
                </a:solidFill>
              </a:rPr>
              <a:t>	~ 	. Should the </a:t>
            </a:r>
            <a:r>
              <a:rPr lang="en-US" sz="3200" b="1" dirty="0" smtClean="0">
                <a:solidFill>
                  <a:schemeClr val="bg1"/>
                </a:solidFill>
              </a:rPr>
              <a:t>Chancellor </a:t>
            </a:r>
            <a:r>
              <a:rPr lang="en-US" sz="3200" b="1" dirty="0">
                <a:solidFill>
                  <a:schemeClr val="bg1"/>
                </a:solidFill>
              </a:rPr>
              <a:t>Commander answer it by </a:t>
            </a:r>
            <a:r>
              <a:rPr lang="en-US" sz="3200" b="1" dirty="0" smtClean="0">
                <a:solidFill>
                  <a:schemeClr val="bg1"/>
                </a:solidFill>
              </a:rPr>
              <a:t>_______</a:t>
            </a:r>
            <a:r>
              <a:rPr lang="en-US" sz="3200" b="1" dirty="0">
                <a:solidFill>
                  <a:schemeClr val="bg1"/>
                </a:solidFill>
              </a:rPr>
              <a:t>	, you may </a:t>
            </a:r>
            <a:r>
              <a:rPr lang="en-US" sz="3200" b="1" dirty="0" smtClean="0">
                <a:solidFill>
                  <a:schemeClr val="bg1"/>
                </a:solidFill>
              </a:rPr>
              <a:t>retire-otherwise</a:t>
            </a:r>
            <a:r>
              <a:rPr lang="en-US" sz="3200" b="1" dirty="0">
                <a:solidFill>
                  <a:schemeClr val="bg1"/>
                </a:solidFill>
              </a:rPr>
              <a:t>, you will return to your seat. In both these signs, your fingers represent the bars of an open- </a:t>
            </a:r>
            <a:r>
              <a:rPr lang="en-US" sz="3200" b="1" dirty="0" smtClean="0">
                <a:solidFill>
                  <a:schemeClr val="bg1"/>
                </a:solidFill>
              </a:rPr>
              <a:t>barred </a:t>
            </a:r>
            <a:r>
              <a:rPr lang="en-US" sz="3200" b="1" dirty="0">
                <a:solidFill>
                  <a:schemeClr val="bg1"/>
                </a:solidFill>
              </a:rPr>
              <a:t>visor, such as knights formerly wore on their </a:t>
            </a:r>
            <a:r>
              <a:rPr lang="en-US" sz="3200" b="1" dirty="0" smtClean="0">
                <a:solidFill>
                  <a:schemeClr val="bg1"/>
                </a:solidFill>
              </a:rPr>
              <a:t>helmets</a:t>
            </a:r>
            <a:r>
              <a:rPr lang="en-US" sz="3200" b="1" dirty="0">
                <a:solidFill>
                  <a:schemeClr val="bg1"/>
                </a:solidFill>
              </a:rPr>
              <a:t>. </a:t>
            </a:r>
          </a:p>
        </p:txBody>
      </p:sp>
    </p:spTree>
    <p:extLst>
      <p:ext uri="{BB962C8B-B14F-4D97-AF65-F5344CB8AC3E}">
        <p14:creationId xmlns:p14="http://schemas.microsoft.com/office/powerpoint/2010/main" val="1315286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838200"/>
            <a:ext cx="8153400" cy="4401205"/>
          </a:xfrm>
          <a:prstGeom prst="rect">
            <a:avLst/>
          </a:prstGeom>
          <a:noFill/>
        </p:spPr>
        <p:txBody>
          <a:bodyPr wrap="square" rtlCol="0">
            <a:spAutoFit/>
          </a:bodyPr>
          <a:lstStyle/>
          <a:p>
            <a:r>
              <a:rPr lang="en-US" sz="4000" b="1" dirty="0" smtClean="0">
                <a:solidFill>
                  <a:schemeClr val="bg1"/>
                </a:solidFill>
                <a:effectLst>
                  <a:outerShdw blurRad="38100" dist="38100" dir="2700000" algn="tl">
                    <a:srgbClr val="000000">
                      <a:alpha val="43137"/>
                    </a:srgbClr>
                  </a:outerShdw>
                </a:effectLst>
              </a:rPr>
              <a:t>He that hath light within his own clear breast may sit in the center of the night and enjoy bright day;</a:t>
            </a:r>
          </a:p>
          <a:p>
            <a:endParaRPr lang="en-US" sz="4000" b="1" dirty="0" smtClean="0">
              <a:solidFill>
                <a:schemeClr val="bg1"/>
              </a:solidFill>
              <a:effectLst>
                <a:outerShdw blurRad="38100" dist="38100" dir="2700000" algn="tl">
                  <a:srgbClr val="000000">
                    <a:alpha val="43137"/>
                  </a:srgbClr>
                </a:outerShdw>
              </a:effectLst>
            </a:endParaRPr>
          </a:p>
          <a:p>
            <a:r>
              <a:rPr lang="en-US" sz="4000" b="1" dirty="0" smtClean="0">
                <a:solidFill>
                  <a:schemeClr val="bg1"/>
                </a:solidFill>
                <a:effectLst>
                  <a:outerShdw blurRad="38100" dist="38100" dir="2700000" algn="tl">
                    <a:srgbClr val="000000">
                      <a:alpha val="43137"/>
                    </a:srgbClr>
                  </a:outerShdw>
                </a:effectLst>
              </a:rPr>
              <a:t>But he that hides a dark soul and foul thoughts, benighted walks beneath the midday sun</a:t>
            </a:r>
            <a:endParaRPr lang="en-US" sz="4000" b="1" dirty="0">
              <a:solidFill>
                <a:schemeClr val="bg1"/>
              </a:solidFill>
              <a:effectLst>
                <a:outerShdw blurRad="38100" dist="38100" dir="2700000" algn="tl">
                  <a:srgbClr val="000000">
                    <a:alpha val="43137"/>
                  </a:srgbClr>
                </a:outerShdw>
              </a:effectLst>
            </a:endParaRPr>
          </a:p>
        </p:txBody>
      </p:sp>
      <p:sp>
        <p:nvSpPr>
          <p:cNvPr id="2" name="TextBox 1"/>
          <p:cNvSpPr txBox="1"/>
          <p:nvPr/>
        </p:nvSpPr>
        <p:spPr>
          <a:xfrm>
            <a:off x="381000" y="152400"/>
            <a:ext cx="1524000" cy="369332"/>
          </a:xfrm>
          <a:prstGeom prst="rect">
            <a:avLst/>
          </a:prstGeom>
          <a:noFill/>
        </p:spPr>
        <p:txBody>
          <a:bodyPr wrap="square" rtlCol="0">
            <a:spAutoFit/>
          </a:bodyPr>
          <a:lstStyle/>
          <a:p>
            <a:r>
              <a:rPr lang="en-US" dirty="0" smtClean="0">
                <a:solidFill>
                  <a:schemeClr val="bg1"/>
                </a:solidFill>
              </a:rPr>
              <a:t>MONITOR</a:t>
            </a:r>
            <a:endParaRPr lang="en-US" dirty="0">
              <a:solidFill>
                <a:schemeClr val="bg1"/>
              </a:solidFill>
            </a:endParaRPr>
          </a:p>
        </p:txBody>
      </p:sp>
    </p:spTree>
    <p:extLst>
      <p:ext uri="{BB962C8B-B14F-4D97-AF65-F5344CB8AC3E}">
        <p14:creationId xmlns:p14="http://schemas.microsoft.com/office/powerpoint/2010/main" val="5501987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914400"/>
            <a:ext cx="8839200" cy="4031873"/>
          </a:xfrm>
          <a:prstGeom prst="rect">
            <a:avLst/>
          </a:prstGeom>
        </p:spPr>
        <p:txBody>
          <a:bodyPr wrap="square">
            <a:spAutoFit/>
          </a:bodyPr>
          <a:lstStyle/>
          <a:p>
            <a:r>
              <a:rPr lang="en-US" sz="3200" b="1" dirty="0">
                <a:solidFill>
                  <a:schemeClr val="bg1"/>
                </a:solidFill>
              </a:rPr>
              <a:t>As, in ancient times, a knight, entering a </a:t>
            </a:r>
            <a:br>
              <a:rPr lang="en-US" sz="3200" b="1" dirty="0">
                <a:solidFill>
                  <a:schemeClr val="bg1"/>
                </a:solidFill>
              </a:rPr>
            </a:br>
            <a:r>
              <a:rPr lang="en-US" sz="3200" b="1" dirty="0">
                <a:solidFill>
                  <a:schemeClr val="bg1"/>
                </a:solidFill>
              </a:rPr>
              <a:t>castle or camp of his friends, raised his visor to disclose </a:t>
            </a:r>
            <a:r>
              <a:rPr lang="en-US" sz="3200" b="1" dirty="0" smtClean="0">
                <a:solidFill>
                  <a:schemeClr val="bg1"/>
                </a:solidFill>
              </a:rPr>
              <a:t>his </a:t>
            </a:r>
            <a:r>
              <a:rPr lang="en-US" sz="3200" b="1" dirty="0">
                <a:solidFill>
                  <a:schemeClr val="bg1"/>
                </a:solidFill>
              </a:rPr>
              <a:t>identity, so you, entering a </a:t>
            </a:r>
            <a:r>
              <a:rPr lang="en-US" sz="3200" b="1" dirty="0" err="1">
                <a:solidFill>
                  <a:schemeClr val="bg1"/>
                </a:solidFill>
              </a:rPr>
              <a:t>Pythian</a:t>
            </a:r>
            <a:r>
              <a:rPr lang="en-US" sz="3200" b="1" dirty="0">
                <a:solidFill>
                  <a:schemeClr val="bg1"/>
                </a:solidFill>
              </a:rPr>
              <a:t> castle hall, make </a:t>
            </a:r>
            <a:r>
              <a:rPr lang="en-US" sz="3200" b="1" dirty="0" smtClean="0">
                <a:solidFill>
                  <a:schemeClr val="bg1"/>
                </a:solidFill>
              </a:rPr>
              <a:t>this </a:t>
            </a:r>
            <a:r>
              <a:rPr lang="en-US" sz="3200" b="1" dirty="0">
                <a:solidFill>
                  <a:schemeClr val="bg1"/>
                </a:solidFill>
              </a:rPr>
              <a:t>sign: 	. When going outside, where he </a:t>
            </a:r>
            <a:r>
              <a:rPr lang="en-US" sz="3200" b="1" dirty="0" smtClean="0">
                <a:solidFill>
                  <a:schemeClr val="bg1"/>
                </a:solidFill>
              </a:rPr>
              <a:t>would </a:t>
            </a:r>
            <a:r>
              <a:rPr lang="en-US" sz="3200" b="1" dirty="0">
                <a:solidFill>
                  <a:schemeClr val="bg1"/>
                </a:solidFill>
              </a:rPr>
              <a:t>surely meet strangers and possibly enemies, he </a:t>
            </a:r>
            <a:r>
              <a:rPr lang="en-US" sz="3200" b="1" dirty="0" smtClean="0">
                <a:solidFill>
                  <a:schemeClr val="bg1"/>
                </a:solidFill>
              </a:rPr>
              <a:t>lowered </a:t>
            </a:r>
            <a:r>
              <a:rPr lang="en-US" sz="3200" b="1" dirty="0">
                <a:solidFill>
                  <a:schemeClr val="bg1"/>
                </a:solidFill>
              </a:rPr>
              <a:t>his visor, to protect his face and conceal his </a:t>
            </a:r>
            <a:r>
              <a:rPr lang="en-US" sz="3200" b="1" dirty="0" smtClean="0">
                <a:solidFill>
                  <a:schemeClr val="bg1"/>
                </a:solidFill>
              </a:rPr>
              <a:t>identity</a:t>
            </a:r>
            <a:r>
              <a:rPr lang="en-US" sz="3200" b="1" dirty="0">
                <a:solidFill>
                  <a:schemeClr val="bg1"/>
                </a:solidFill>
              </a:rPr>
              <a:t>; so you, when leaving a castle hall, make this </a:t>
            </a:r>
            <a:r>
              <a:rPr lang="en-US" sz="3200" b="1" dirty="0" smtClean="0">
                <a:solidFill>
                  <a:schemeClr val="bg1"/>
                </a:solidFill>
              </a:rPr>
              <a:t>sign</a:t>
            </a:r>
            <a:r>
              <a:rPr lang="en-US" sz="3200" b="1" dirty="0">
                <a:solidFill>
                  <a:schemeClr val="bg1"/>
                </a:solidFill>
              </a:rPr>
              <a:t>: </a:t>
            </a:r>
            <a:r>
              <a:rPr lang="en-US" sz="3200" b="1" dirty="0" smtClean="0">
                <a:solidFill>
                  <a:schemeClr val="bg1"/>
                </a:solidFill>
              </a:rPr>
              <a:t>_____________</a:t>
            </a:r>
            <a:r>
              <a:rPr lang="en-US" sz="3200" b="1" dirty="0">
                <a:solidFill>
                  <a:schemeClr val="bg1"/>
                </a:solidFill>
              </a:rPr>
              <a:t>	. </a:t>
            </a:r>
          </a:p>
        </p:txBody>
      </p:sp>
    </p:spTree>
    <p:extLst>
      <p:ext uri="{BB962C8B-B14F-4D97-AF65-F5344CB8AC3E}">
        <p14:creationId xmlns:p14="http://schemas.microsoft.com/office/powerpoint/2010/main" val="361160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787" y="762000"/>
            <a:ext cx="8092472" cy="5016758"/>
          </a:xfrm>
          <a:prstGeom prst="rect">
            <a:avLst/>
          </a:prstGeom>
          <a:noFill/>
        </p:spPr>
        <p:txBody>
          <a:bodyPr wrap="none" lIns="91440" tIns="45720" rIns="91440" bIns="45720">
            <a:spAutoFit/>
          </a:bodyPr>
          <a:lstStyle/>
          <a:p>
            <a:pPr algn="ctr"/>
            <a:r>
              <a:rPr lang="en-US" sz="40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gavel is the emblem </a:t>
            </a:r>
          </a:p>
          <a:p>
            <a:pPr algn="ctr"/>
            <a:r>
              <a:rPr lang="en-US" sz="4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Of the authority of the Chancellor</a:t>
            </a:r>
          </a:p>
          <a:p>
            <a:pPr algn="ctr"/>
            <a:r>
              <a:rPr lang="en-US" sz="40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Commander , and is used to preserve</a:t>
            </a:r>
          </a:p>
          <a:p>
            <a:pPr algn="ctr"/>
            <a:r>
              <a:rPr lang="en-US" sz="4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Order, call the members of the lodge </a:t>
            </a:r>
          </a:p>
          <a:p>
            <a:pPr algn="ctr"/>
            <a:r>
              <a:rPr lang="en-US" sz="40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To their feet and seat them—one rap</a:t>
            </a:r>
          </a:p>
          <a:p>
            <a:pPr algn="ctr"/>
            <a:r>
              <a:rPr lang="en-US" sz="4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Calling the lodge to order, two raps</a:t>
            </a:r>
          </a:p>
          <a:p>
            <a:pPr algn="ctr"/>
            <a:r>
              <a:rPr lang="en-US" sz="40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All </a:t>
            </a:r>
            <a:r>
              <a:rPr lang="en-US" sz="4000" b="1"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themembers</a:t>
            </a:r>
            <a:r>
              <a:rPr lang="en-US" sz="40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to their feet and</a:t>
            </a:r>
          </a:p>
          <a:p>
            <a:pPr algn="ctr"/>
            <a:r>
              <a:rPr lang="en-US" sz="4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Three raps seating them</a:t>
            </a:r>
            <a:endParaRPr lang="en-US" sz="40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11817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981200"/>
            <a:ext cx="8229600" cy="2062103"/>
          </a:xfrm>
          <a:prstGeom prst="rect">
            <a:avLst/>
          </a:prstGeom>
        </p:spPr>
        <p:txBody>
          <a:bodyPr wrap="square">
            <a:spAutoFit/>
          </a:bodyPr>
          <a:lstStyle/>
          <a:p>
            <a:r>
              <a:rPr lang="en-US" sz="3200" b="1" dirty="0">
                <a:solidFill>
                  <a:schemeClr val="bg1"/>
                </a:solidFill>
              </a:rPr>
              <a:t>In the examination of those present prior to the </a:t>
            </a:r>
            <a:r>
              <a:rPr lang="en-US" sz="3200" b="1" dirty="0" smtClean="0">
                <a:solidFill>
                  <a:schemeClr val="bg1"/>
                </a:solidFill>
              </a:rPr>
              <a:t>opening </a:t>
            </a:r>
            <a:r>
              <a:rPr lang="en-US" sz="3200" b="1" dirty="0">
                <a:solidFill>
                  <a:schemeClr val="bg1"/>
                </a:solidFill>
              </a:rPr>
              <a:t>of the lodge, you will give to the Master at </a:t>
            </a:r>
            <a:r>
              <a:rPr lang="en-US" sz="3200" b="1" dirty="0" smtClean="0">
                <a:solidFill>
                  <a:schemeClr val="bg1"/>
                </a:solidFill>
              </a:rPr>
              <a:t>Arms </a:t>
            </a:r>
            <a:r>
              <a:rPr lang="en-US" sz="3200" b="1" dirty="0">
                <a:solidFill>
                  <a:schemeClr val="bg1"/>
                </a:solidFill>
              </a:rPr>
              <a:t>the semi-annual password and the password of </a:t>
            </a:r>
            <a:r>
              <a:rPr lang="en-US" sz="3200" b="1" dirty="0" smtClean="0">
                <a:solidFill>
                  <a:schemeClr val="bg1"/>
                </a:solidFill>
              </a:rPr>
              <a:t>the </a:t>
            </a:r>
            <a:r>
              <a:rPr lang="en-US" sz="3200" b="1" dirty="0">
                <a:solidFill>
                  <a:schemeClr val="bg1"/>
                </a:solidFill>
              </a:rPr>
              <a:t>rank of Knight. </a:t>
            </a:r>
          </a:p>
        </p:txBody>
      </p:sp>
    </p:spTree>
    <p:extLst>
      <p:ext uri="{BB962C8B-B14F-4D97-AF65-F5344CB8AC3E}">
        <p14:creationId xmlns:p14="http://schemas.microsoft.com/office/powerpoint/2010/main" val="8209034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691" y="1066800"/>
            <a:ext cx="8839200" cy="4031873"/>
          </a:xfrm>
          <a:prstGeom prst="rect">
            <a:avLst/>
          </a:prstGeom>
        </p:spPr>
        <p:txBody>
          <a:bodyPr wrap="square">
            <a:spAutoFit/>
          </a:bodyPr>
          <a:lstStyle/>
          <a:p>
            <a:r>
              <a:rPr lang="en-US" sz="3200" b="1" dirty="0">
                <a:solidFill>
                  <a:schemeClr val="bg1"/>
                </a:solidFill>
              </a:rPr>
              <a:t>At the opening of the lodge, when the question is </a:t>
            </a:r>
            <a:br>
              <a:rPr lang="en-US" sz="3200" b="1" dirty="0">
                <a:solidFill>
                  <a:schemeClr val="bg1"/>
                </a:solidFill>
              </a:rPr>
            </a:br>
            <a:r>
              <a:rPr lang="en-US" sz="3200" b="1" dirty="0">
                <a:solidFill>
                  <a:schemeClr val="bg1"/>
                </a:solidFill>
              </a:rPr>
              <a:t>asked, "What is the duty of every member of this </a:t>
            </a:r>
            <a:br>
              <a:rPr lang="en-US" sz="3200" b="1" dirty="0">
                <a:solidFill>
                  <a:schemeClr val="bg1"/>
                </a:solidFill>
              </a:rPr>
            </a:br>
            <a:r>
              <a:rPr lang="en-US" sz="3200" b="1" dirty="0">
                <a:solidFill>
                  <a:schemeClr val="bg1"/>
                </a:solidFill>
              </a:rPr>
              <a:t>order?" you will assume the position taken when the </a:t>
            </a:r>
            <a:r>
              <a:rPr lang="en-US" sz="3200" b="1" dirty="0" smtClean="0">
                <a:solidFill>
                  <a:schemeClr val="bg1"/>
                </a:solidFill>
              </a:rPr>
              <a:t>obligation </a:t>
            </a:r>
            <a:r>
              <a:rPr lang="en-US" sz="3200" b="1" dirty="0">
                <a:solidFill>
                  <a:schemeClr val="bg1"/>
                </a:solidFill>
              </a:rPr>
              <a:t>of the rank of Knight was administered, and </a:t>
            </a:r>
            <a:r>
              <a:rPr lang="en-US" sz="3200" b="1" dirty="0" smtClean="0">
                <a:solidFill>
                  <a:schemeClr val="bg1"/>
                </a:solidFill>
              </a:rPr>
              <a:t>respond</a:t>
            </a:r>
            <a:r>
              <a:rPr lang="en-US" sz="3200" b="1" dirty="0">
                <a:solidFill>
                  <a:schemeClr val="bg1"/>
                </a:solidFill>
              </a:rPr>
              <a:t>, "To avoid anger and dissension, to work </a:t>
            </a:r>
            <a:r>
              <a:rPr lang="en-US" sz="3200" b="1" dirty="0" smtClean="0">
                <a:solidFill>
                  <a:schemeClr val="bg1"/>
                </a:solidFill>
              </a:rPr>
              <a:t>together </a:t>
            </a:r>
            <a:r>
              <a:rPr lang="en-US" sz="3200" b="1" dirty="0">
                <a:solidFill>
                  <a:schemeClr val="bg1"/>
                </a:solidFill>
              </a:rPr>
              <a:t>in the spirit of fraternity, to exemplify the </a:t>
            </a:r>
            <a:r>
              <a:rPr lang="en-US" sz="3200" b="1" dirty="0" smtClean="0">
                <a:solidFill>
                  <a:schemeClr val="bg1"/>
                </a:solidFill>
              </a:rPr>
              <a:t>friendship </a:t>
            </a:r>
            <a:r>
              <a:rPr lang="en-US" sz="3200" b="1" dirty="0">
                <a:solidFill>
                  <a:schemeClr val="bg1"/>
                </a:solidFill>
              </a:rPr>
              <a:t>of Damon and </a:t>
            </a:r>
            <a:r>
              <a:rPr lang="en-US" sz="3200" b="1" dirty="0" err="1">
                <a:solidFill>
                  <a:schemeClr val="bg1"/>
                </a:solidFill>
              </a:rPr>
              <a:t>Pythias</a:t>
            </a:r>
            <a:r>
              <a:rPr lang="en-US" sz="3200" b="1" dirty="0">
                <a:solidFill>
                  <a:schemeClr val="bg1"/>
                </a:solidFill>
              </a:rPr>
              <a:t>." </a:t>
            </a:r>
          </a:p>
        </p:txBody>
      </p:sp>
    </p:spTree>
    <p:extLst>
      <p:ext uri="{BB962C8B-B14F-4D97-AF65-F5344CB8AC3E}">
        <p14:creationId xmlns:p14="http://schemas.microsoft.com/office/powerpoint/2010/main" val="3566633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0218" y="1853073"/>
            <a:ext cx="8305800" cy="1077218"/>
          </a:xfrm>
          <a:prstGeom prst="rect">
            <a:avLst/>
          </a:prstGeom>
        </p:spPr>
        <p:txBody>
          <a:bodyPr wrap="square">
            <a:spAutoFit/>
          </a:bodyPr>
          <a:lstStyle/>
          <a:p>
            <a:r>
              <a:rPr lang="en-US" sz="3200" b="1" dirty="0">
                <a:solidFill>
                  <a:schemeClr val="bg1"/>
                </a:solidFill>
              </a:rPr>
              <a:t>	The motto of this rank is </a:t>
            </a:r>
            <a:r>
              <a:rPr lang="en-US" sz="3200" b="1" dirty="0" smtClean="0">
                <a:solidFill>
                  <a:schemeClr val="bg1"/>
                </a:solidFill>
              </a:rPr>
              <a:t>____________ </a:t>
            </a:r>
            <a:endParaRPr lang="en-US" sz="3200" b="1" dirty="0">
              <a:solidFill>
                <a:schemeClr val="bg1"/>
              </a:solidFill>
            </a:endParaRPr>
          </a:p>
          <a:p>
            <a:r>
              <a:rPr lang="en-US" sz="3200" b="1" dirty="0">
                <a:solidFill>
                  <a:schemeClr val="bg1"/>
                </a:solidFill>
              </a:rPr>
              <a:t>	</a:t>
            </a:r>
          </a:p>
        </p:txBody>
      </p:sp>
    </p:spTree>
    <p:extLst>
      <p:ext uri="{BB962C8B-B14F-4D97-AF65-F5344CB8AC3E}">
        <p14:creationId xmlns:p14="http://schemas.microsoft.com/office/powerpoint/2010/main" val="29387943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90600"/>
            <a:ext cx="8991600" cy="4401205"/>
          </a:xfrm>
          <a:prstGeom prst="rect">
            <a:avLst/>
          </a:prstGeom>
          <a:noFill/>
        </p:spPr>
        <p:txBody>
          <a:bodyPr wrap="square" lIns="91440" tIns="45720" rIns="91440" bIns="45720">
            <a:spAutoFit/>
          </a:bodyPr>
          <a:lstStyle/>
          <a:p>
            <a:pPr algn="ctr"/>
            <a:r>
              <a:rPr 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arrangement of the book of law and</a:t>
            </a:r>
          </a:p>
          <a:p>
            <a:pPr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swords of defense on the altar, which as you</a:t>
            </a:r>
          </a:p>
          <a:p>
            <a:pPr algn="ctr"/>
            <a:r>
              <a:rPr 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Have seen differs in each rank, is to indicate</a:t>
            </a:r>
          </a:p>
          <a:p>
            <a:pPr algn="ctr"/>
            <a:r>
              <a:rPr 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to the members of the rank in which the</a:t>
            </a:r>
          </a:p>
          <a:p>
            <a:pPr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Lodge is open.</a:t>
            </a:r>
            <a:endParaRPr lang="en-US" sz="4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7745867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57" y="762000"/>
            <a:ext cx="8846457" cy="3785652"/>
          </a:xfrm>
          <a:prstGeom prst="rect">
            <a:avLst/>
          </a:prstGeom>
          <a:noFill/>
        </p:spPr>
        <p:txBody>
          <a:bodyPr wrap="square" lIns="91440" tIns="45720" rIns="91440" bIns="45720">
            <a:spAutoFit/>
          </a:bodyPr>
          <a:lstStyle/>
          <a:p>
            <a:pPr algn="ctr"/>
            <a:r>
              <a:rPr 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 the rank of Page it is two swords </a:t>
            </a: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Crossed beneath the open book of law with the </a:t>
            </a:r>
            <a:r>
              <a:rPr 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Points toward you, in the rank of Esquire the swords </a:t>
            </a:r>
          </a:p>
          <a:p>
            <a:pPr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Rest crossed upon the book of law and points </a:t>
            </a:r>
            <a:r>
              <a:rPr 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Toward you.</a:t>
            </a:r>
            <a:endParaRPr lang="en-US" sz="4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6730919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9100" y="1600200"/>
            <a:ext cx="8001000" cy="1077218"/>
          </a:xfrm>
          <a:prstGeom prst="rect">
            <a:avLst/>
          </a:prstGeom>
        </p:spPr>
        <p:txBody>
          <a:bodyPr wrap="square">
            <a:spAutoFit/>
          </a:bodyPr>
          <a:lstStyle/>
          <a:p>
            <a:r>
              <a:rPr lang="en-US" sz="3200" b="1" dirty="0">
                <a:solidFill>
                  <a:schemeClr val="bg1"/>
                </a:solidFill>
              </a:rPr>
              <a:t>Master at Arms, conduct the Esquire to the </a:t>
            </a:r>
            <a:r>
              <a:rPr lang="en-US" sz="3200" b="1" dirty="0" smtClean="0">
                <a:solidFill>
                  <a:schemeClr val="bg1"/>
                </a:solidFill>
              </a:rPr>
              <a:t>Chancellor </a:t>
            </a:r>
            <a:r>
              <a:rPr lang="en-US" sz="3200" b="1" dirty="0">
                <a:solidFill>
                  <a:schemeClr val="bg1"/>
                </a:solidFill>
              </a:rPr>
              <a:t>Commander. </a:t>
            </a:r>
          </a:p>
        </p:txBody>
      </p:sp>
      <p:sp>
        <p:nvSpPr>
          <p:cNvPr id="4" name="Rectangle 3"/>
          <p:cNvSpPr/>
          <p:nvPr/>
        </p:nvSpPr>
        <p:spPr>
          <a:xfrm>
            <a:off x="457200" y="3352800"/>
            <a:ext cx="7924800" cy="2062103"/>
          </a:xfrm>
          <a:prstGeom prst="rect">
            <a:avLst/>
          </a:prstGeom>
        </p:spPr>
        <p:txBody>
          <a:bodyPr wrap="square">
            <a:spAutoFit/>
          </a:bodyPr>
          <a:lstStyle/>
          <a:p>
            <a:r>
              <a:rPr lang="en-US" sz="3200" b="1" dirty="0">
                <a:solidFill>
                  <a:schemeClr val="bg1"/>
                </a:solidFill>
              </a:rPr>
              <a:t>Chancellor Commander, by direction of the Vice </a:t>
            </a:r>
            <a:r>
              <a:rPr lang="en-US" sz="3200" b="1" dirty="0" smtClean="0">
                <a:solidFill>
                  <a:schemeClr val="bg1"/>
                </a:solidFill>
              </a:rPr>
              <a:t>Chancellor</a:t>
            </a:r>
            <a:r>
              <a:rPr lang="en-US" sz="3200" b="1" dirty="0">
                <a:solidFill>
                  <a:schemeClr val="bg1"/>
                </a:solidFill>
              </a:rPr>
              <a:t>, I present </a:t>
            </a:r>
            <a:r>
              <a:rPr lang="en-US" sz="3200" b="1" dirty="0" smtClean="0">
                <a:solidFill>
                  <a:schemeClr val="bg1"/>
                </a:solidFill>
              </a:rPr>
              <a:t>these Esquires </a:t>
            </a:r>
            <a:r>
              <a:rPr lang="en-US" sz="3200" b="1" dirty="0">
                <a:solidFill>
                  <a:schemeClr val="bg1"/>
                </a:solidFill>
              </a:rPr>
              <a:t>to you. </a:t>
            </a:r>
          </a:p>
          <a:p>
            <a:r>
              <a:rPr lang="en-US" sz="3200" b="1" dirty="0">
                <a:solidFill>
                  <a:schemeClr val="bg1"/>
                </a:solidFill>
              </a:rPr>
              <a:t> </a:t>
            </a:r>
          </a:p>
        </p:txBody>
      </p:sp>
    </p:spTree>
    <p:extLst>
      <p:ext uri="{BB962C8B-B14F-4D97-AF65-F5344CB8AC3E}">
        <p14:creationId xmlns:p14="http://schemas.microsoft.com/office/powerpoint/2010/main" val="1919399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533400"/>
            <a:ext cx="8763000" cy="4832092"/>
          </a:xfrm>
          <a:prstGeom prst="rect">
            <a:avLst/>
          </a:prstGeom>
          <a:noFill/>
        </p:spPr>
        <p:txBody>
          <a:bodyPr wrap="square" lIns="91440" tIns="45720" rIns="91440" bIns="45720">
            <a:spAutoFit/>
          </a:bodyPr>
          <a:lstStyle/>
          <a:p>
            <a:pPr algn="ctr"/>
            <a:r>
              <a:rPr lang="en-US" sz="4400" b="1" cap="none" spc="0" dirty="0" smtClean="0">
                <a:ln w="1905"/>
                <a:solidFill>
                  <a:schemeClr val="bg1"/>
                </a:solidFill>
                <a:effectLst>
                  <a:innerShdw blurRad="69850" dist="43180" dir="5400000">
                    <a:srgbClr val="000000">
                      <a:alpha val="65000"/>
                    </a:srgbClr>
                  </a:innerShdw>
                </a:effectLst>
              </a:rPr>
              <a:t>Esquire, you have been informed by the Vice Chancellor that, in order to gain admittance to the ante-room, when the lodge is open in the rank of Knight, you must give to the</a:t>
            </a:r>
          </a:p>
          <a:p>
            <a:pPr algn="ctr"/>
            <a:r>
              <a:rPr lang="en-US" sz="4400" b="1" cap="none" spc="0" dirty="0" smtClean="0">
                <a:ln w="1905"/>
                <a:solidFill>
                  <a:schemeClr val="bg1"/>
                </a:solidFill>
                <a:effectLst>
                  <a:innerShdw blurRad="69850" dist="43180" dir="5400000">
                    <a:srgbClr val="000000">
                      <a:alpha val="65000"/>
                    </a:srgbClr>
                  </a:innerShdw>
                </a:effectLst>
              </a:rPr>
              <a:t> Outer Guard the semi-annual password.</a:t>
            </a:r>
            <a:endParaRPr lang="en-US" sz="4400" b="1" cap="none" spc="0" dirty="0">
              <a:ln w="1905"/>
              <a:solidFill>
                <a:schemeClr val="bg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2203861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371600"/>
            <a:ext cx="8991600" cy="3785652"/>
          </a:xfrm>
          <a:prstGeom prst="rect">
            <a:avLst/>
          </a:prstGeom>
          <a:noFill/>
        </p:spPr>
        <p:txBody>
          <a:bodyPr wrap="square" lIns="91440" tIns="45720" rIns="91440" bIns="45720">
            <a:spAutoFit/>
          </a:bodyPr>
          <a:lstStyle/>
          <a:p>
            <a:r>
              <a:rPr lang="en-US" sz="4000" b="1" cap="none" spc="0" dirty="0" smtClean="0">
                <a:ln w="1905"/>
                <a:solidFill>
                  <a:schemeClr val="bg1"/>
                </a:solidFill>
                <a:effectLst>
                  <a:innerShdw blurRad="69850" dist="43180" dir="5400000">
                    <a:srgbClr val="000000">
                      <a:alpha val="65000"/>
                    </a:srgbClr>
                  </a:innerShdw>
                </a:effectLst>
              </a:rPr>
              <a:t>The semi-annual password, as its name indicates, is a word which is changed twice in each calendar year.  Every subordinate lodge of Knights of </a:t>
            </a:r>
            <a:r>
              <a:rPr lang="en-US" sz="4000" b="1" cap="none" spc="0" dirty="0" err="1" smtClean="0">
                <a:ln w="1905"/>
                <a:solidFill>
                  <a:schemeClr val="bg1"/>
                </a:solidFill>
                <a:effectLst>
                  <a:innerShdw blurRad="69850" dist="43180" dir="5400000">
                    <a:srgbClr val="000000">
                      <a:alpha val="65000"/>
                    </a:srgbClr>
                  </a:innerShdw>
                </a:effectLst>
              </a:rPr>
              <a:t>Pythias</a:t>
            </a:r>
            <a:r>
              <a:rPr lang="en-US" sz="4000" b="1" cap="none" spc="0" dirty="0" smtClean="0">
                <a:ln w="1905"/>
                <a:solidFill>
                  <a:schemeClr val="bg1"/>
                </a:solidFill>
                <a:effectLst>
                  <a:innerShdw blurRad="69850" dist="43180" dir="5400000">
                    <a:srgbClr val="000000">
                      <a:alpha val="65000"/>
                    </a:srgbClr>
                  </a:innerShdw>
                </a:effectLst>
              </a:rPr>
              <a:t> uses the same semi-annual password during the current semi-annual term.</a:t>
            </a:r>
            <a:endParaRPr lang="en-US" sz="4000" b="1" cap="none" spc="0" dirty="0">
              <a:ln w="1905"/>
              <a:solidFill>
                <a:schemeClr val="bg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955965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609600"/>
            <a:ext cx="8229600" cy="3170099"/>
          </a:xfrm>
          <a:prstGeom prst="rect">
            <a:avLst/>
          </a:prstGeom>
          <a:noFill/>
        </p:spPr>
        <p:txBody>
          <a:bodyPr wrap="square" rtlCol="0">
            <a:spAutoFit/>
          </a:bodyPr>
          <a:lstStyle/>
          <a:p>
            <a:pPr algn="ctr"/>
            <a:r>
              <a:rPr lang="en-US" sz="4000" b="1" dirty="0" smtClean="0">
                <a:solidFill>
                  <a:schemeClr val="bg1"/>
                </a:solidFill>
                <a:effectLst>
                  <a:outerShdw blurRad="38100" dist="38100" dir="2700000" algn="tl">
                    <a:srgbClr val="000000">
                      <a:alpha val="43137"/>
                    </a:srgbClr>
                  </a:outerShdw>
                </a:effectLst>
              </a:rPr>
              <a:t>The darkness which surrounds you is symbolic of life.  You sit in solemn meditation and the purpose of your existence is to render service to your God and to your fellow man.</a:t>
            </a:r>
            <a:endParaRPr lang="en-US" sz="4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684083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52400"/>
            <a:ext cx="9144000" cy="2554545"/>
          </a:xfrm>
          <a:prstGeom prst="rect">
            <a:avLst/>
          </a:prstGeom>
          <a:noFill/>
        </p:spPr>
        <p:txBody>
          <a:bodyPr wrap="square" lIns="91440" tIns="45720" rIns="91440" bIns="45720">
            <a:spAutoFit/>
          </a:bodyPr>
          <a:lstStyle/>
          <a:p>
            <a:r>
              <a:rPr lang="en-US" sz="4000" b="1" cap="none" spc="0" dirty="0" smtClean="0">
                <a:ln w="1905"/>
                <a:solidFill>
                  <a:schemeClr val="bg1"/>
                </a:solidFill>
                <a:effectLst>
                  <a:innerShdw blurRad="69850" dist="43180" dir="5400000">
                    <a:srgbClr val="000000">
                      <a:alpha val="65000"/>
                    </a:srgbClr>
                  </a:innerShdw>
                </a:effectLst>
              </a:rPr>
              <a:t>This word must be given at the outer door, in every rank, by all who have attained the rank of Knight.  The semi-annual password for the present term is_______</a:t>
            </a:r>
            <a:endParaRPr lang="en-US" sz="4000" b="1" cap="none" spc="0" dirty="0">
              <a:ln w="1905"/>
              <a:solidFill>
                <a:schemeClr val="bg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6921984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152400" y="457200"/>
            <a:ext cx="9144000" cy="5632311"/>
          </a:xfrm>
          <a:prstGeom prst="rect">
            <a:avLst/>
          </a:prstGeom>
          <a:noFill/>
        </p:spPr>
        <p:txBody>
          <a:bodyPr wrap="square" lIns="91440" tIns="45720" rIns="91440" bIns="45720">
            <a:spAutoFit/>
          </a:bodyPr>
          <a:lstStyle/>
          <a:p>
            <a:r>
              <a:rPr lang="en-US" sz="4000" b="1" cap="none" spc="0" dirty="0" smtClean="0">
                <a:ln w="1905"/>
                <a:solidFill>
                  <a:schemeClr val="bg1"/>
                </a:solidFill>
                <a:effectLst>
                  <a:innerShdw blurRad="69850" dist="43180" dir="5400000">
                    <a:srgbClr val="000000">
                      <a:alpha val="65000"/>
                    </a:srgbClr>
                  </a:innerShdw>
                </a:effectLst>
              </a:rPr>
              <a:t>If you are not entitled under the law to the semi-annual password, you will be so informed, and you can not be admitted until you take the steps necessary to entitle you to it.  No one, under any circumstances, except a candidate for the rank, under escort, can be permitted to enter or to remain in a lodge open in the rank of Knight</a:t>
            </a:r>
            <a:endParaRPr lang="en-US" sz="4000" b="1" cap="none" spc="0" dirty="0">
              <a:ln w="1905"/>
              <a:solidFill>
                <a:schemeClr val="bg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880057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76200" y="609600"/>
            <a:ext cx="9144000" cy="5016758"/>
          </a:xfrm>
          <a:prstGeom prst="rect">
            <a:avLst/>
          </a:prstGeom>
          <a:noFill/>
        </p:spPr>
        <p:txBody>
          <a:bodyPr wrap="square" lIns="91440" tIns="45720" rIns="91440" bIns="45720">
            <a:spAutoFit/>
          </a:bodyPr>
          <a:lstStyle/>
          <a:p>
            <a:r>
              <a:rPr lang="en-US" sz="4000" b="1" cap="none" spc="0" dirty="0" smtClean="0">
                <a:ln w="1905"/>
                <a:solidFill>
                  <a:schemeClr val="bg1"/>
                </a:solidFill>
                <a:effectLst>
                  <a:innerShdw blurRad="69850" dist="43180" dir="5400000">
                    <a:srgbClr val="000000">
                      <a:alpha val="65000"/>
                    </a:srgbClr>
                  </a:innerShdw>
                </a:effectLst>
              </a:rPr>
              <a:t>Unless, he is in possession of or entitled to the semi-annual password.  If you are entitled to it, the Outer Guard will be ordered to admit you to the ante-room.  Immediately on entering the lodge-room, you will proceed to the station of the Chancellor Commander and receive the word</a:t>
            </a:r>
            <a:endParaRPr lang="en-US" sz="4000" b="1" cap="none" spc="0" dirty="0">
              <a:ln w="1905"/>
              <a:solidFill>
                <a:schemeClr val="bg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770776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152400" y="304799"/>
            <a:ext cx="9144000" cy="5632311"/>
          </a:xfrm>
          <a:prstGeom prst="rect">
            <a:avLst/>
          </a:prstGeom>
          <a:noFill/>
        </p:spPr>
        <p:txBody>
          <a:bodyPr wrap="square" lIns="91440" tIns="45720" rIns="91440" bIns="45720">
            <a:spAutoFit/>
          </a:bodyPr>
          <a:lstStyle/>
          <a:p>
            <a:r>
              <a:rPr lang="en-US" sz="4000" b="1" cap="none" spc="0" dirty="0" smtClean="0">
                <a:ln w="1905"/>
                <a:solidFill>
                  <a:schemeClr val="bg1"/>
                </a:solidFill>
                <a:effectLst>
                  <a:innerShdw blurRad="69850" dist="43180" dir="5400000">
                    <a:srgbClr val="000000">
                      <a:alpha val="65000"/>
                    </a:srgbClr>
                  </a:innerShdw>
                </a:effectLst>
              </a:rPr>
              <a:t>You can receive it only from the Chancellor Commander of the lodge of which you are a member (who can communicate it to you in or out of the lodge-room), or from the Chancellor Commander of another lodge, to whom you present an official receipt for all indebtedness to you lodge to the end of the current semi-annual term</a:t>
            </a:r>
            <a:endParaRPr lang="en-US" sz="4000" b="1" cap="none" spc="0" dirty="0">
              <a:ln w="1905"/>
              <a:solidFill>
                <a:schemeClr val="bg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839723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611318"/>
            <a:ext cx="7696200" cy="1077218"/>
          </a:xfrm>
          <a:prstGeom prst="rect">
            <a:avLst/>
          </a:prstGeom>
        </p:spPr>
        <p:txBody>
          <a:bodyPr wrap="square">
            <a:spAutoFit/>
          </a:bodyPr>
          <a:lstStyle/>
          <a:p>
            <a:r>
              <a:rPr lang="en-US" sz="3200" b="1" dirty="0">
                <a:solidFill>
                  <a:schemeClr val="bg1"/>
                </a:solidFill>
              </a:rPr>
              <a:t>You will </a:t>
            </a:r>
            <a:r>
              <a:rPr lang="en-US" sz="3200" b="1" dirty="0" smtClean="0">
                <a:solidFill>
                  <a:schemeClr val="bg1"/>
                </a:solidFill>
              </a:rPr>
              <a:t>kneel </a:t>
            </a:r>
            <a:r>
              <a:rPr lang="en-US" sz="3200" b="1" dirty="0">
                <a:solidFill>
                  <a:schemeClr val="bg1"/>
                </a:solidFill>
              </a:rPr>
              <a:t>on your right knee. </a:t>
            </a:r>
            <a:br>
              <a:rPr lang="en-US" sz="3200" b="1" dirty="0">
                <a:solidFill>
                  <a:schemeClr val="bg1"/>
                </a:solidFill>
              </a:rPr>
            </a:br>
            <a:endParaRPr lang="en-US" sz="3200" b="1" dirty="0">
              <a:solidFill>
                <a:schemeClr val="bg1"/>
              </a:solidFill>
            </a:endParaRPr>
          </a:p>
        </p:txBody>
      </p:sp>
      <p:sp>
        <p:nvSpPr>
          <p:cNvPr id="3" name="Rectangle 2"/>
          <p:cNvSpPr/>
          <p:nvPr/>
        </p:nvSpPr>
        <p:spPr>
          <a:xfrm>
            <a:off x="762000" y="1371600"/>
            <a:ext cx="7772400" cy="2062103"/>
          </a:xfrm>
          <a:prstGeom prst="rect">
            <a:avLst/>
          </a:prstGeom>
        </p:spPr>
        <p:txBody>
          <a:bodyPr wrap="square">
            <a:spAutoFit/>
          </a:bodyPr>
          <a:lstStyle/>
          <a:p>
            <a:r>
              <a:rPr lang="en-US" sz="3200" b="1" dirty="0">
                <a:solidFill>
                  <a:schemeClr val="bg1"/>
                </a:solidFill>
              </a:rPr>
              <a:t>By virtue of the power vested in me as Chancellor </a:t>
            </a:r>
            <a:r>
              <a:rPr lang="en-US" sz="3200" b="1" dirty="0" smtClean="0">
                <a:solidFill>
                  <a:schemeClr val="bg1"/>
                </a:solidFill>
              </a:rPr>
              <a:t>Commander </a:t>
            </a:r>
            <a:r>
              <a:rPr lang="en-US" sz="3200" b="1" dirty="0">
                <a:solidFill>
                  <a:schemeClr val="bg1"/>
                </a:solidFill>
              </a:rPr>
              <a:t>of this lodge, and in the name of the </a:t>
            </a:r>
            <a:r>
              <a:rPr lang="en-US" sz="3200" b="1" dirty="0" smtClean="0">
                <a:solidFill>
                  <a:schemeClr val="bg1"/>
                </a:solidFill>
              </a:rPr>
              <a:t>order </a:t>
            </a:r>
            <a:r>
              <a:rPr lang="en-US" sz="3200" b="1" dirty="0">
                <a:solidFill>
                  <a:schemeClr val="bg1"/>
                </a:solidFill>
              </a:rPr>
              <a:t>universal, I create you a </a:t>
            </a:r>
            <a:r>
              <a:rPr lang="en-US" sz="3200" b="1" dirty="0" err="1">
                <a:solidFill>
                  <a:schemeClr val="bg1"/>
                </a:solidFill>
              </a:rPr>
              <a:t>Pythian</a:t>
            </a:r>
            <a:r>
              <a:rPr lang="en-US" sz="3200" b="1" dirty="0">
                <a:solidFill>
                  <a:schemeClr val="bg1"/>
                </a:solidFill>
              </a:rPr>
              <a:t> knight. </a:t>
            </a:r>
          </a:p>
        </p:txBody>
      </p:sp>
      <p:sp>
        <p:nvSpPr>
          <p:cNvPr id="4" name="Rectangle 3"/>
          <p:cNvSpPr/>
          <p:nvPr/>
        </p:nvSpPr>
        <p:spPr>
          <a:xfrm>
            <a:off x="838200" y="3811718"/>
            <a:ext cx="7467600" cy="1077218"/>
          </a:xfrm>
          <a:prstGeom prst="rect">
            <a:avLst/>
          </a:prstGeom>
        </p:spPr>
        <p:txBody>
          <a:bodyPr wrap="square">
            <a:spAutoFit/>
          </a:bodyPr>
          <a:lstStyle/>
          <a:p>
            <a:r>
              <a:rPr lang="en-US" sz="3200" b="1" dirty="0">
                <a:solidFill>
                  <a:schemeClr val="bg1"/>
                </a:solidFill>
              </a:rPr>
              <a:t>Be friendly </a:t>
            </a:r>
            <a:r>
              <a:rPr lang="en-US" sz="3200" b="1" i="1" dirty="0">
                <a:solidFill>
                  <a:schemeClr val="bg1"/>
                </a:solidFill>
              </a:rPr>
              <a:t>[one blow], </a:t>
            </a:r>
            <a:r>
              <a:rPr lang="en-US" sz="3200" b="1" dirty="0">
                <a:solidFill>
                  <a:schemeClr val="bg1"/>
                </a:solidFill>
              </a:rPr>
              <a:t>be cautious </a:t>
            </a:r>
            <a:r>
              <a:rPr lang="en-US" sz="3200" b="1" i="1" dirty="0">
                <a:solidFill>
                  <a:schemeClr val="bg1"/>
                </a:solidFill>
              </a:rPr>
              <a:t>[one blow], </a:t>
            </a:r>
            <a:r>
              <a:rPr lang="en-US" sz="3200" b="1" dirty="0" smtClean="0">
                <a:solidFill>
                  <a:schemeClr val="bg1"/>
                </a:solidFill>
              </a:rPr>
              <a:t>be </a:t>
            </a:r>
            <a:r>
              <a:rPr lang="en-US" sz="3200" b="1" dirty="0">
                <a:solidFill>
                  <a:schemeClr val="bg1"/>
                </a:solidFill>
              </a:rPr>
              <a:t>brave </a:t>
            </a:r>
            <a:r>
              <a:rPr lang="en-US" sz="3200" b="1" i="1" dirty="0">
                <a:solidFill>
                  <a:schemeClr val="bg1"/>
                </a:solidFill>
              </a:rPr>
              <a:t>[one blow]. </a:t>
            </a:r>
            <a:endParaRPr lang="en-US" sz="3200" b="1" dirty="0">
              <a:solidFill>
                <a:schemeClr val="bg1"/>
              </a:solidFill>
            </a:endParaRPr>
          </a:p>
        </p:txBody>
      </p:sp>
      <p:sp>
        <p:nvSpPr>
          <p:cNvPr id="5" name="Rectangle 4"/>
          <p:cNvSpPr/>
          <p:nvPr/>
        </p:nvSpPr>
        <p:spPr>
          <a:xfrm>
            <a:off x="810491" y="5029200"/>
            <a:ext cx="7620000" cy="1077218"/>
          </a:xfrm>
          <a:prstGeom prst="rect">
            <a:avLst/>
          </a:prstGeom>
        </p:spPr>
        <p:txBody>
          <a:bodyPr wrap="square">
            <a:spAutoFit/>
          </a:bodyPr>
          <a:lstStyle/>
          <a:p>
            <a:r>
              <a:rPr lang="en-US" sz="3200" b="1" dirty="0">
                <a:solidFill>
                  <a:schemeClr val="bg1"/>
                </a:solidFill>
              </a:rPr>
              <a:t>Who wins the spurs should wear them. Rise, </a:t>
            </a:r>
            <a:r>
              <a:rPr lang="en-US" sz="3200" b="1" dirty="0" smtClean="0">
                <a:solidFill>
                  <a:schemeClr val="bg1"/>
                </a:solidFill>
              </a:rPr>
              <a:t>Knight , </a:t>
            </a:r>
            <a:r>
              <a:rPr lang="en-US" sz="3200" b="1" dirty="0">
                <a:solidFill>
                  <a:schemeClr val="bg1"/>
                </a:solidFill>
              </a:rPr>
              <a:t>and stand among your peers. </a:t>
            </a:r>
          </a:p>
        </p:txBody>
      </p:sp>
    </p:spTree>
    <p:extLst>
      <p:ext uri="{BB962C8B-B14F-4D97-AF65-F5344CB8AC3E}">
        <p14:creationId xmlns:p14="http://schemas.microsoft.com/office/powerpoint/2010/main" val="38447316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3345" y="388939"/>
            <a:ext cx="8382000" cy="3046988"/>
          </a:xfrm>
          <a:prstGeom prst="rect">
            <a:avLst/>
          </a:prstGeom>
        </p:spPr>
        <p:txBody>
          <a:bodyPr wrap="square">
            <a:spAutoFit/>
          </a:bodyPr>
          <a:lstStyle/>
          <a:p>
            <a:r>
              <a:rPr lang="en-US" sz="3200" b="1" dirty="0">
                <a:solidFill>
                  <a:schemeClr val="bg1"/>
                </a:solidFill>
              </a:rPr>
              <a:t>I now invest you with the insignia of Knighthood. </a:t>
            </a:r>
          </a:p>
          <a:p>
            <a:r>
              <a:rPr lang="en-US" sz="3200" b="1" dirty="0">
                <a:solidFill>
                  <a:schemeClr val="bg1"/>
                </a:solidFill>
              </a:rPr>
              <a:t>This jewel is an emblem of the highest rank this lodge can confer; that you will wear it worthily we earnestly </a:t>
            </a:r>
            <a:r>
              <a:rPr lang="en-US" sz="3200" b="1" dirty="0" smtClean="0">
                <a:solidFill>
                  <a:schemeClr val="bg1"/>
                </a:solidFill>
              </a:rPr>
              <a:t>believe</a:t>
            </a:r>
            <a:r>
              <a:rPr lang="en-US" sz="3200" b="1" dirty="0">
                <a:solidFill>
                  <a:schemeClr val="bg1"/>
                </a:solidFill>
              </a:rPr>
              <a:t>. </a:t>
            </a:r>
          </a:p>
          <a:p>
            <a:endParaRPr lang="en-US" sz="3200" b="1" dirty="0">
              <a:solidFill>
                <a:schemeClr val="bg1"/>
              </a:solidFill>
            </a:endParaRPr>
          </a:p>
        </p:txBody>
      </p:sp>
      <p:sp>
        <p:nvSpPr>
          <p:cNvPr id="3" name="Rectangle 2"/>
          <p:cNvSpPr/>
          <p:nvPr/>
        </p:nvSpPr>
        <p:spPr>
          <a:xfrm>
            <a:off x="488372" y="2874618"/>
            <a:ext cx="8503227" cy="3539430"/>
          </a:xfrm>
          <a:prstGeom prst="rect">
            <a:avLst/>
          </a:prstGeom>
        </p:spPr>
        <p:txBody>
          <a:bodyPr wrap="square">
            <a:spAutoFit/>
          </a:bodyPr>
          <a:lstStyle/>
          <a:p>
            <a:r>
              <a:rPr lang="en-US" sz="3200" b="1" dirty="0">
                <a:solidFill>
                  <a:schemeClr val="bg1"/>
                </a:solidFill>
              </a:rPr>
              <a:t>As a Knights of </a:t>
            </a:r>
            <a:r>
              <a:rPr lang="en-US" sz="3200" b="1" dirty="0" err="1">
                <a:solidFill>
                  <a:schemeClr val="bg1"/>
                </a:solidFill>
              </a:rPr>
              <a:t>Pythias</a:t>
            </a:r>
            <a:r>
              <a:rPr lang="en-US" sz="3200" b="1" dirty="0">
                <a:solidFill>
                  <a:schemeClr val="bg1"/>
                </a:solidFill>
              </a:rPr>
              <a:t>, speak the truth; uphold </a:t>
            </a:r>
            <a:br>
              <a:rPr lang="en-US" sz="3200" b="1" dirty="0">
                <a:solidFill>
                  <a:schemeClr val="bg1"/>
                </a:solidFill>
              </a:rPr>
            </a:br>
            <a:r>
              <a:rPr lang="en-US" sz="3200" b="1" dirty="0">
                <a:solidFill>
                  <a:schemeClr val="bg1"/>
                </a:solidFill>
              </a:rPr>
              <a:t>the right; protect the weak; relieve the </a:t>
            </a:r>
            <a:r>
              <a:rPr lang="en-US" sz="3200" b="1" dirty="0" smtClean="0">
                <a:solidFill>
                  <a:schemeClr val="bg1"/>
                </a:solidFill>
              </a:rPr>
              <a:t>distressed</a:t>
            </a:r>
            <a:r>
              <a:rPr lang="en-US" sz="3200" b="1" dirty="0">
                <a:solidFill>
                  <a:schemeClr val="bg1"/>
                </a:solidFill>
              </a:rPr>
              <a:t>. </a:t>
            </a:r>
            <a:br>
              <a:rPr lang="en-US" sz="3200" b="1" dirty="0">
                <a:solidFill>
                  <a:schemeClr val="bg1"/>
                </a:solidFill>
              </a:rPr>
            </a:br>
            <a:r>
              <a:rPr lang="en-US" sz="3200" b="1" dirty="0">
                <a:solidFill>
                  <a:schemeClr val="bg1"/>
                </a:solidFill>
              </a:rPr>
              <a:t>Remember always that, as you illustrate in your daily </a:t>
            </a:r>
            <a:r>
              <a:rPr lang="en-US" sz="3200" b="1" dirty="0" smtClean="0">
                <a:solidFill>
                  <a:schemeClr val="bg1"/>
                </a:solidFill>
              </a:rPr>
              <a:t>life </a:t>
            </a:r>
            <a:r>
              <a:rPr lang="en-US" sz="3200" b="1" dirty="0">
                <a:solidFill>
                  <a:schemeClr val="bg1"/>
                </a:solidFill>
              </a:rPr>
              <a:t>the friendship, the charity, the benevolence, that </a:t>
            </a:r>
            <a:r>
              <a:rPr lang="en-US" sz="3200" b="1" dirty="0" smtClean="0">
                <a:solidFill>
                  <a:schemeClr val="bg1"/>
                </a:solidFill>
              </a:rPr>
              <a:t>we </a:t>
            </a:r>
            <a:r>
              <a:rPr lang="en-US" sz="3200" b="1" dirty="0">
                <a:solidFill>
                  <a:schemeClr val="bg1"/>
                </a:solidFill>
              </a:rPr>
              <a:t>teach, you will bring honor to the order which </a:t>
            </a:r>
            <a:r>
              <a:rPr lang="en-US" sz="3200" b="1" dirty="0" smtClean="0">
                <a:solidFill>
                  <a:schemeClr val="bg1"/>
                </a:solidFill>
              </a:rPr>
              <a:t>now </a:t>
            </a:r>
            <a:r>
              <a:rPr lang="en-US" sz="3200" b="1" dirty="0">
                <a:solidFill>
                  <a:schemeClr val="bg1"/>
                </a:solidFill>
              </a:rPr>
              <a:t>gives you welcome. </a:t>
            </a:r>
          </a:p>
        </p:txBody>
      </p:sp>
    </p:spTree>
    <p:extLst>
      <p:ext uri="{BB962C8B-B14F-4D97-AF65-F5344CB8AC3E}">
        <p14:creationId xmlns:p14="http://schemas.microsoft.com/office/powerpoint/2010/main" val="32936910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533400"/>
            <a:ext cx="8305800" cy="4524315"/>
          </a:xfrm>
          <a:prstGeom prst="rect">
            <a:avLst/>
          </a:prstGeom>
        </p:spPr>
        <p:txBody>
          <a:bodyPr wrap="square">
            <a:spAutoFit/>
          </a:bodyPr>
          <a:lstStyle/>
          <a:p>
            <a:r>
              <a:rPr lang="en-US" sz="3200" b="1" dirty="0">
                <a:solidFill>
                  <a:schemeClr val="bg1"/>
                </a:solidFill>
              </a:rPr>
              <a:t>Master at Arms, face the Knight to the lodge. </a:t>
            </a:r>
          </a:p>
          <a:p>
            <a:r>
              <a:rPr lang="en-US" sz="3200" b="1" dirty="0">
                <a:solidFill>
                  <a:schemeClr val="bg1"/>
                </a:solidFill>
              </a:rPr>
              <a:t>Master at Arms: </a:t>
            </a:r>
          </a:p>
          <a:p>
            <a:endParaRPr lang="en-US" sz="3200" b="1" dirty="0">
              <a:solidFill>
                <a:schemeClr val="bg1"/>
              </a:solidFill>
            </a:endParaRPr>
          </a:p>
          <a:p>
            <a:r>
              <a:rPr lang="en-US" sz="3200" b="1" dirty="0" smtClean="0">
                <a:solidFill>
                  <a:schemeClr val="bg1"/>
                </a:solidFill>
              </a:rPr>
              <a:t>Officers </a:t>
            </a:r>
            <a:r>
              <a:rPr lang="en-US" sz="3200" b="1" dirty="0">
                <a:solidFill>
                  <a:schemeClr val="bg1"/>
                </a:solidFill>
              </a:rPr>
              <a:t>and members of </a:t>
            </a:r>
            <a:r>
              <a:rPr lang="en-US" sz="3200" b="1" dirty="0" smtClean="0">
                <a:solidFill>
                  <a:schemeClr val="bg1"/>
                </a:solidFill>
              </a:rPr>
              <a:t>STONEWALL-JASPER </a:t>
            </a:r>
            <a:r>
              <a:rPr lang="en-US" sz="3200" b="1" dirty="0" smtClean="0">
                <a:solidFill>
                  <a:schemeClr val="bg1"/>
                </a:solidFill>
              </a:rPr>
              <a:t>Lodge</a:t>
            </a:r>
            <a:r>
              <a:rPr lang="en-US" sz="3200" b="1" dirty="0">
                <a:solidFill>
                  <a:schemeClr val="bg1"/>
                </a:solidFill>
              </a:rPr>
              <a:t>, No. </a:t>
            </a:r>
            <a:r>
              <a:rPr lang="en-US" sz="3200" b="1" dirty="0">
                <a:solidFill>
                  <a:schemeClr val="bg1"/>
                </a:solidFill>
              </a:rPr>
              <a:t>6</a:t>
            </a:r>
            <a:r>
              <a:rPr lang="en-US" sz="3200" b="1" dirty="0">
                <a:solidFill>
                  <a:schemeClr val="bg1"/>
                </a:solidFill>
              </a:rPr>
              <a:t>	, </a:t>
            </a:r>
          </a:p>
          <a:p>
            <a:r>
              <a:rPr lang="en-US" sz="3200" b="1" dirty="0">
                <a:solidFill>
                  <a:schemeClr val="bg1"/>
                </a:solidFill>
              </a:rPr>
              <a:t>I present to you </a:t>
            </a:r>
            <a:r>
              <a:rPr lang="en-US" sz="3200" b="1" dirty="0" smtClean="0">
                <a:solidFill>
                  <a:schemeClr val="bg1"/>
                </a:solidFill>
              </a:rPr>
              <a:t>Knights </a:t>
            </a:r>
            <a:r>
              <a:rPr lang="en-US" sz="3200" b="1" dirty="0">
                <a:solidFill>
                  <a:schemeClr val="bg1"/>
                </a:solidFill>
              </a:rPr>
              <a:t>	</a:t>
            </a:r>
          </a:p>
          <a:p>
            <a:endParaRPr lang="en-US" sz="3200" b="1" dirty="0" smtClean="0">
              <a:solidFill>
                <a:schemeClr val="bg1"/>
              </a:solidFill>
            </a:endParaRPr>
          </a:p>
          <a:p>
            <a:r>
              <a:rPr lang="en-US" sz="3200" b="1" dirty="0" smtClean="0">
                <a:solidFill>
                  <a:schemeClr val="bg1"/>
                </a:solidFill>
              </a:rPr>
              <a:t>The </a:t>
            </a:r>
            <a:r>
              <a:rPr lang="en-US" sz="3200" b="1" dirty="0">
                <a:solidFill>
                  <a:schemeClr val="bg1"/>
                </a:solidFill>
              </a:rPr>
              <a:t>lodge will be at ease. </a:t>
            </a:r>
          </a:p>
          <a:p>
            <a:r>
              <a:rPr lang="en-US" sz="3200" b="1" dirty="0">
                <a:solidFill>
                  <a:schemeClr val="bg1"/>
                </a:solidFill>
              </a:rPr>
              <a:t> </a:t>
            </a:r>
          </a:p>
        </p:txBody>
      </p:sp>
    </p:spTree>
    <p:extLst>
      <p:ext uri="{BB962C8B-B14F-4D97-AF65-F5344CB8AC3E}">
        <p14:creationId xmlns:p14="http://schemas.microsoft.com/office/powerpoint/2010/main" val="4160096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295400"/>
            <a:ext cx="8534400" cy="2554545"/>
          </a:xfrm>
          <a:prstGeom prst="rect">
            <a:avLst/>
          </a:prstGeom>
          <a:noFill/>
        </p:spPr>
        <p:txBody>
          <a:bodyPr wrap="square" rtlCol="0">
            <a:spAutoFit/>
          </a:bodyPr>
          <a:lstStyle/>
          <a:p>
            <a:r>
              <a:rPr lang="en-US" sz="4000" b="1" dirty="0" smtClean="0">
                <a:solidFill>
                  <a:schemeClr val="bg1"/>
                </a:solidFill>
                <a:effectLst>
                  <a:outerShdw blurRad="38100" dist="38100" dir="2700000" algn="tl">
                    <a:srgbClr val="000000">
                      <a:alpha val="43137"/>
                    </a:srgbClr>
                  </a:outerShdw>
                </a:effectLst>
              </a:rPr>
              <a:t>Thus shut out from the light of day—”the world forgetting, by the world forgot”—learn now from me the highest purposes of our order.</a:t>
            </a:r>
            <a:endParaRPr lang="en-US" sz="4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58177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596277261"/>
              </p:ext>
            </p:extLst>
          </p:nvPr>
        </p:nvGraphicFramePr>
        <p:xfrm>
          <a:off x="30163" y="90488"/>
          <a:ext cx="8874125" cy="6654800"/>
        </p:xfrm>
        <a:graphic>
          <a:graphicData uri="http://schemas.openxmlformats.org/presentationml/2006/ole">
            <mc:AlternateContent xmlns:mc="http://schemas.openxmlformats.org/markup-compatibility/2006">
              <mc:Choice xmlns:v="urn:schemas-microsoft-com:vml" Requires="v">
                <p:oleObj spid="_x0000_s1052" name="Presentation" r:id="rId3" imgW="1651110" imgH="1236941" progId="PowerPoint.Show.12">
                  <p:embed/>
                </p:oleObj>
              </mc:Choice>
              <mc:Fallback>
                <p:oleObj name="Presentation" r:id="rId3" imgW="1651110" imgH="1236941" progId="PowerPoint.Show.12">
                  <p:embed/>
                  <p:pic>
                    <p:nvPicPr>
                      <p:cNvPr id="0" name=""/>
                      <p:cNvPicPr/>
                      <p:nvPr/>
                    </p:nvPicPr>
                    <p:blipFill>
                      <a:blip r:embed="rId4"/>
                      <a:stretch>
                        <a:fillRect/>
                      </a:stretch>
                    </p:blipFill>
                    <p:spPr>
                      <a:xfrm>
                        <a:off x="30163" y="90488"/>
                        <a:ext cx="8874125" cy="6654800"/>
                      </a:xfrm>
                      <a:prstGeom prst="rect">
                        <a:avLst/>
                      </a:prstGeom>
                    </p:spPr>
                  </p:pic>
                </p:oleObj>
              </mc:Fallback>
            </mc:AlternateContent>
          </a:graphicData>
        </a:graphic>
      </p:graphicFrame>
    </p:spTree>
    <p:extLst>
      <p:ext uri="{BB962C8B-B14F-4D97-AF65-F5344CB8AC3E}">
        <p14:creationId xmlns:p14="http://schemas.microsoft.com/office/powerpoint/2010/main" val="302668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6" descr="Untitled-29.jpg"/>
          <p:cNvPicPr>
            <a:picLocks noChangeAspect="1"/>
          </p:cNvPicPr>
          <p:nvPr/>
        </p:nvPicPr>
        <p:blipFill>
          <a:blip r:embed="rId2" cstate="print"/>
          <a:srcRect l="10653" t="4619" r="9470" b="4619"/>
          <a:stretch>
            <a:fillRect/>
          </a:stretch>
        </p:blipFill>
        <p:spPr>
          <a:xfrm>
            <a:off x="1676400" y="159224"/>
            <a:ext cx="6492240" cy="5195402"/>
          </a:xfrm>
          <a:prstGeom prst="ellipse">
            <a:avLst/>
          </a:prstGeom>
          <a:ln>
            <a:noFill/>
          </a:ln>
          <a:effectLst>
            <a:softEdge rad="112500"/>
          </a:effectLst>
        </p:spPr>
      </p:pic>
      <p:sp>
        <p:nvSpPr>
          <p:cNvPr id="4" name="Text Placeholder 5"/>
          <p:cNvSpPr txBox="1">
            <a:spLocks/>
          </p:cNvSpPr>
          <p:nvPr/>
        </p:nvSpPr>
        <p:spPr>
          <a:xfrm>
            <a:off x="942109" y="5105400"/>
            <a:ext cx="7543800" cy="1185862"/>
          </a:xfrm>
          <a:prstGeom prst="rect">
            <a:avLst/>
          </a:prstGeom>
        </p:spPr>
        <p:txBody>
          <a:bodyPr>
            <a:no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b="1" i="1" dirty="0" smtClean="0">
                <a:solidFill>
                  <a:schemeClr val="bg1"/>
                </a:solidFill>
                <a:latin typeface="Times New Roman" pitchFamily="18" charset="0"/>
                <a:cs typeface="Times New Roman" pitchFamily="18" charset="0"/>
              </a:rPr>
              <a:t>Life has its sunshine and its shadow; its days and its nights; its seasons of joy and its hours of sorrow. In this great drama every </a:t>
            </a:r>
            <a:r>
              <a:rPr lang="en-US" sz="2000" b="1" i="1" dirty="0" err="1" smtClean="0">
                <a:solidFill>
                  <a:schemeClr val="bg1"/>
                </a:solidFill>
                <a:latin typeface="Times New Roman" pitchFamily="18" charset="0"/>
                <a:cs typeface="Times New Roman" pitchFamily="18" charset="0"/>
              </a:rPr>
              <a:t>Pythian</a:t>
            </a:r>
            <a:r>
              <a:rPr lang="en-US" sz="2000" b="1" i="1" dirty="0" smtClean="0">
                <a:solidFill>
                  <a:schemeClr val="bg1"/>
                </a:solidFill>
                <a:latin typeface="Times New Roman" pitchFamily="18" charset="0"/>
                <a:cs typeface="Times New Roman" pitchFamily="18" charset="0"/>
              </a:rPr>
              <a:t> has a part-a duty to himself,  a duty to his family, a duty to his fellowman. Out of the silence of the darkness which entombs you, I would have you learn the duty of a </a:t>
            </a:r>
            <a:r>
              <a:rPr lang="en-US" sz="2000" b="1" i="1" dirty="0" err="1" smtClean="0">
                <a:solidFill>
                  <a:schemeClr val="bg1"/>
                </a:solidFill>
                <a:latin typeface="Times New Roman" pitchFamily="18" charset="0"/>
                <a:cs typeface="Times New Roman" pitchFamily="18" charset="0"/>
              </a:rPr>
              <a:t>Pythian</a:t>
            </a:r>
            <a:r>
              <a:rPr lang="en-US" sz="2000" b="1" i="1" dirty="0" smtClean="0">
                <a:solidFill>
                  <a:schemeClr val="bg1"/>
                </a:solidFill>
                <a:latin typeface="Times New Roman" pitchFamily="18" charset="0"/>
                <a:cs typeface="Times New Roman" pitchFamily="18" charset="0"/>
              </a:rPr>
              <a:t> Knight.</a:t>
            </a:r>
            <a:endParaRPr lang="en-US" sz="2000" b="1" i="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317190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4" descr="Untitled-28.jpg"/>
          <p:cNvPicPr>
            <a:picLocks noChangeAspect="1"/>
          </p:cNvPicPr>
          <p:nvPr/>
        </p:nvPicPr>
        <p:blipFill>
          <a:blip r:embed="rId2" cstate="print"/>
          <a:srcRect l="8999" t="4619" r="10446" b="4619"/>
          <a:stretch>
            <a:fillRect/>
          </a:stretch>
        </p:blipFill>
        <p:spPr>
          <a:xfrm>
            <a:off x="2362200" y="381000"/>
            <a:ext cx="4953000" cy="4611415"/>
          </a:xfrm>
          <a:prstGeom prst="rect">
            <a:avLst/>
          </a:prstGeom>
          <a:ln w="228600" cap="sq" cmpd="thickThin">
            <a:solidFill>
              <a:srgbClr val="000000"/>
            </a:solidFill>
            <a:prstDash val="solid"/>
            <a:miter lim="800000"/>
          </a:ln>
          <a:effectLst>
            <a:innerShdw blurRad="76200">
              <a:srgbClr val="000000"/>
            </a:innerShdw>
          </a:effectLst>
        </p:spPr>
      </p:pic>
      <p:sp>
        <p:nvSpPr>
          <p:cNvPr id="4" name="Text Placeholder 3"/>
          <p:cNvSpPr txBox="1">
            <a:spLocks/>
          </p:cNvSpPr>
          <p:nvPr/>
        </p:nvSpPr>
        <p:spPr>
          <a:xfrm>
            <a:off x="990600" y="5334000"/>
            <a:ext cx="7239000" cy="1262062"/>
          </a:xfrm>
          <a:prstGeom prst="rect">
            <a:avLst/>
          </a:prstGeom>
        </p:spPr>
        <p:txBody>
          <a:bodyPr>
            <a:no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400" b="1" dirty="0" smtClean="0">
                <a:solidFill>
                  <a:schemeClr val="bg1"/>
                </a:solidFill>
                <a:latin typeface="Times New Roman" pitchFamily="18" charset="0"/>
                <a:cs typeface="Times New Roman" pitchFamily="18" charset="0"/>
              </a:rPr>
              <a:t>When the darkness of death comes to the home of a friend, your duty is there, to comfort, to console, and if possible to point out, through the gloom of sorrow’s night, the stars that shine beyond. </a:t>
            </a:r>
            <a:endParaRPr lang="en-US" sz="24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1238850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506</TotalTime>
  <Words>2107</Words>
  <Application>Microsoft Office PowerPoint</Application>
  <PresentationFormat>On-screen Show (4:3)</PresentationFormat>
  <Paragraphs>132</Paragraphs>
  <Slides>56</Slides>
  <Notes>0</Notes>
  <HiddenSlides>3</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61" baseType="lpstr">
      <vt:lpstr>Arial</vt:lpstr>
      <vt:lpstr>Calibri</vt:lpstr>
      <vt:lpstr>Times New Roman</vt:lpstr>
      <vt:lpstr>Office Theme</vt:lpstr>
      <vt:lpstr>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PYTHIAS</dc:creator>
  <cp:lastModifiedBy>grumpy62</cp:lastModifiedBy>
  <cp:revision>37</cp:revision>
  <cp:lastPrinted>2012-04-19T00:31:51Z</cp:lastPrinted>
  <dcterms:created xsi:type="dcterms:W3CDTF">2012-04-03T13:52:54Z</dcterms:created>
  <dcterms:modified xsi:type="dcterms:W3CDTF">2016-01-31T15:15:15Z</dcterms:modified>
</cp:coreProperties>
</file>