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8" r:id="rId2"/>
    <p:sldId id="297" r:id="rId3"/>
    <p:sldId id="298" r:id="rId4"/>
    <p:sldId id="342" r:id="rId5"/>
    <p:sldId id="343" r:id="rId6"/>
    <p:sldId id="344" r:id="rId7"/>
    <p:sldId id="345" r:id="rId8"/>
    <p:sldId id="256" r:id="rId9"/>
    <p:sldId id="266" r:id="rId10"/>
    <p:sldId id="257" r:id="rId11"/>
    <p:sldId id="258" r:id="rId12"/>
    <p:sldId id="267" r:id="rId13"/>
    <p:sldId id="259" r:id="rId14"/>
    <p:sldId id="260" r:id="rId15"/>
    <p:sldId id="261" r:id="rId16"/>
    <p:sldId id="262" r:id="rId17"/>
    <p:sldId id="263" r:id="rId18"/>
    <p:sldId id="265" r:id="rId19"/>
    <p:sldId id="264"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2" r:id="rId33"/>
    <p:sldId id="313" r:id="rId34"/>
    <p:sldId id="314"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296"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78657-94EB-445A-B3DD-9DBCD3FFC3E5}" type="datetimeFigureOut">
              <a:rPr lang="en-US" smtClean="0"/>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92B84-50AA-459C-8C50-26E187658D07}" type="slidenum">
              <a:rPr lang="en-US" smtClean="0"/>
              <a:t>‹#›</a:t>
            </a:fld>
            <a:endParaRPr lang="en-US"/>
          </a:p>
        </p:txBody>
      </p:sp>
    </p:spTree>
    <p:extLst>
      <p:ext uri="{BB962C8B-B14F-4D97-AF65-F5344CB8AC3E}">
        <p14:creationId xmlns:p14="http://schemas.microsoft.com/office/powerpoint/2010/main" val="321982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46F0CE-11B0-4FD0-ADEB-04A001721BFB}" type="datetimeFigureOut">
              <a:rPr lang="en-US"/>
              <a:pPr>
                <a:defRPr/>
              </a:pPr>
              <a:t>9/9/2016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FA9D44-5A72-4215-A2ED-0D84B0AF34C1}" type="slidenum">
              <a:rPr lang="en-US"/>
              <a:pPr>
                <a:defRPr/>
              </a:pPr>
              <a:t>‹#›</a:t>
            </a:fld>
            <a:endParaRPr lang="en-US"/>
          </a:p>
        </p:txBody>
      </p:sp>
    </p:spTree>
    <p:extLst>
      <p:ext uri="{BB962C8B-B14F-4D97-AF65-F5344CB8AC3E}">
        <p14:creationId xmlns:p14="http://schemas.microsoft.com/office/powerpoint/2010/main" val="428394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A60B1-BCAE-47E8-AFBC-0FB910362901}" type="datetimeFigureOut">
              <a:rPr lang="en-US"/>
              <a:pPr>
                <a:defRPr/>
              </a:pPr>
              <a:t>9/9/2016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CFFD0-D9CC-4FF6-BE67-FEAA1203F407}" type="slidenum">
              <a:rPr lang="en-US"/>
              <a:pPr>
                <a:defRPr/>
              </a:pPr>
              <a:t>‹#›</a:t>
            </a:fld>
            <a:endParaRPr lang="en-US"/>
          </a:p>
        </p:txBody>
      </p:sp>
    </p:spTree>
    <p:extLst>
      <p:ext uri="{BB962C8B-B14F-4D97-AF65-F5344CB8AC3E}">
        <p14:creationId xmlns:p14="http://schemas.microsoft.com/office/powerpoint/2010/main" val="378339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D47B28-B7FC-4F08-A617-4F54DD31B2A6}" type="datetimeFigureOut">
              <a:rPr lang="en-US"/>
              <a:pPr>
                <a:defRPr/>
              </a:pPr>
              <a:t>9/9/2016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27E367-49E6-4526-99BF-315E41E10466}" type="slidenum">
              <a:rPr lang="en-US"/>
              <a:pPr>
                <a:defRPr/>
              </a:pPr>
              <a:t>‹#›</a:t>
            </a:fld>
            <a:endParaRPr lang="en-US"/>
          </a:p>
        </p:txBody>
      </p:sp>
    </p:spTree>
    <p:extLst>
      <p:ext uri="{BB962C8B-B14F-4D97-AF65-F5344CB8AC3E}">
        <p14:creationId xmlns:p14="http://schemas.microsoft.com/office/powerpoint/2010/main" val="412538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3201C9-FA78-440A-A98C-9C162BEE8051}" type="datetimeFigureOut">
              <a:rPr lang="en-US"/>
              <a:pPr>
                <a:defRPr/>
              </a:pPr>
              <a:t>9/9/2016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0C86F4-1E85-441F-B31D-11AAA8EFA413}" type="slidenum">
              <a:rPr lang="en-US"/>
              <a:pPr>
                <a:defRPr/>
              </a:pPr>
              <a:t>‹#›</a:t>
            </a:fld>
            <a:endParaRPr lang="en-US"/>
          </a:p>
        </p:txBody>
      </p:sp>
    </p:spTree>
    <p:extLst>
      <p:ext uri="{BB962C8B-B14F-4D97-AF65-F5344CB8AC3E}">
        <p14:creationId xmlns:p14="http://schemas.microsoft.com/office/powerpoint/2010/main" val="10712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83956F-9E55-4473-9C97-503A5B59062C}" type="datetimeFigureOut">
              <a:rPr lang="en-US"/>
              <a:pPr>
                <a:defRPr/>
              </a:pPr>
              <a:t>9/9/2016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B553E-A4EF-466B-AFEA-DF897F9D8005}" type="slidenum">
              <a:rPr lang="en-US"/>
              <a:pPr>
                <a:defRPr/>
              </a:pPr>
              <a:t>‹#›</a:t>
            </a:fld>
            <a:endParaRPr lang="en-US"/>
          </a:p>
        </p:txBody>
      </p:sp>
    </p:spTree>
    <p:extLst>
      <p:ext uri="{BB962C8B-B14F-4D97-AF65-F5344CB8AC3E}">
        <p14:creationId xmlns:p14="http://schemas.microsoft.com/office/powerpoint/2010/main" val="217503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8D6758-757B-496C-A80E-311D22709157}" type="datetimeFigureOut">
              <a:rPr lang="en-US"/>
              <a:pPr>
                <a:defRPr/>
              </a:pPr>
              <a:t>9/9/2016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15241-736F-4DBA-9510-0219A5145B7F}" type="slidenum">
              <a:rPr lang="en-US"/>
              <a:pPr>
                <a:defRPr/>
              </a:pPr>
              <a:t>‹#›</a:t>
            </a:fld>
            <a:endParaRPr lang="en-US"/>
          </a:p>
        </p:txBody>
      </p:sp>
    </p:spTree>
    <p:extLst>
      <p:ext uri="{BB962C8B-B14F-4D97-AF65-F5344CB8AC3E}">
        <p14:creationId xmlns:p14="http://schemas.microsoft.com/office/powerpoint/2010/main" val="396957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7A7AE2-F94E-42E6-95CA-5DAB94820F88}" type="datetimeFigureOut">
              <a:rPr lang="en-US"/>
              <a:pPr>
                <a:defRPr/>
              </a:pPr>
              <a:t>9/9/2016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2EA321-C8E0-4DA1-821A-54D8B1D2EBEA}" type="slidenum">
              <a:rPr lang="en-US"/>
              <a:pPr>
                <a:defRPr/>
              </a:pPr>
              <a:t>‹#›</a:t>
            </a:fld>
            <a:endParaRPr lang="en-US"/>
          </a:p>
        </p:txBody>
      </p:sp>
    </p:spTree>
    <p:extLst>
      <p:ext uri="{BB962C8B-B14F-4D97-AF65-F5344CB8AC3E}">
        <p14:creationId xmlns:p14="http://schemas.microsoft.com/office/powerpoint/2010/main" val="325001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1C0E9E-B131-426B-91A1-1FBAD7673206}" type="datetimeFigureOut">
              <a:rPr lang="en-US"/>
              <a:pPr>
                <a:defRPr/>
              </a:pPr>
              <a:t>9/9/2016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A2C9A4-0E82-48A9-9E7B-8F42AE32E39D}" type="slidenum">
              <a:rPr lang="en-US"/>
              <a:pPr>
                <a:defRPr/>
              </a:pPr>
              <a:t>‹#›</a:t>
            </a:fld>
            <a:endParaRPr lang="en-US"/>
          </a:p>
        </p:txBody>
      </p:sp>
    </p:spTree>
    <p:extLst>
      <p:ext uri="{BB962C8B-B14F-4D97-AF65-F5344CB8AC3E}">
        <p14:creationId xmlns:p14="http://schemas.microsoft.com/office/powerpoint/2010/main" val="96356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C28698-A624-43A8-856C-D825342F71E1}" type="datetimeFigureOut">
              <a:rPr lang="en-US"/>
              <a:pPr>
                <a:defRPr/>
              </a:pPr>
              <a:t>9/9/2016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264054-52C0-4CE2-9AF8-49E06E5E0C16}" type="slidenum">
              <a:rPr lang="en-US"/>
              <a:pPr>
                <a:defRPr/>
              </a:pPr>
              <a:t>‹#›</a:t>
            </a:fld>
            <a:endParaRPr lang="en-US"/>
          </a:p>
        </p:txBody>
      </p:sp>
    </p:spTree>
    <p:extLst>
      <p:ext uri="{BB962C8B-B14F-4D97-AF65-F5344CB8AC3E}">
        <p14:creationId xmlns:p14="http://schemas.microsoft.com/office/powerpoint/2010/main" val="401390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129965-EFDB-49D2-8FF7-E12202A2D2D1}" type="datetimeFigureOut">
              <a:rPr lang="en-US"/>
              <a:pPr>
                <a:defRPr/>
              </a:pPr>
              <a:t>9/9/2016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AAF8EB-6BD2-4030-B3C2-D130EE5D5897}" type="slidenum">
              <a:rPr lang="en-US"/>
              <a:pPr>
                <a:defRPr/>
              </a:pPr>
              <a:t>‹#›</a:t>
            </a:fld>
            <a:endParaRPr lang="en-US"/>
          </a:p>
        </p:txBody>
      </p:sp>
    </p:spTree>
    <p:extLst>
      <p:ext uri="{BB962C8B-B14F-4D97-AF65-F5344CB8AC3E}">
        <p14:creationId xmlns:p14="http://schemas.microsoft.com/office/powerpoint/2010/main" val="16140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AA0B0D-83DA-449A-A49E-DBC8DAE903D3}" type="datetimeFigureOut">
              <a:rPr lang="en-US"/>
              <a:pPr>
                <a:defRPr/>
              </a:pPr>
              <a:t>9/9/2016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177073-18B7-4213-9C51-FEC939BE1BD0}" type="slidenum">
              <a:rPr lang="en-US"/>
              <a:pPr>
                <a:defRPr/>
              </a:pPr>
              <a:t>‹#›</a:t>
            </a:fld>
            <a:endParaRPr lang="en-US"/>
          </a:p>
        </p:txBody>
      </p:sp>
    </p:spTree>
    <p:extLst>
      <p:ext uri="{BB962C8B-B14F-4D97-AF65-F5344CB8AC3E}">
        <p14:creationId xmlns:p14="http://schemas.microsoft.com/office/powerpoint/2010/main" val="411493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41D3FA-6AFB-4C9C-BBA2-3F100D6732A8}" type="datetimeFigureOut">
              <a:rPr lang="en-US"/>
              <a:pPr>
                <a:defRPr/>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EE9D56E-2D80-49CB-9D8B-439CC6553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 OF PAGE</a:t>
            </a:r>
            <a:br>
              <a:rPr lang="en-US" dirty="0"/>
            </a:br>
            <a:endParaRPr lang="en-US" dirty="0"/>
          </a:p>
        </p:txBody>
      </p:sp>
      <p:sp>
        <p:nvSpPr>
          <p:cNvPr id="3" name="Content Placeholder 2"/>
          <p:cNvSpPr>
            <a:spLocks noGrp="1"/>
          </p:cNvSpPr>
          <p:nvPr>
            <p:ph idx="1"/>
          </p:nvPr>
        </p:nvSpPr>
        <p:spPr/>
        <p:txBody>
          <a:bodyPr/>
          <a:lstStyle/>
          <a:p>
            <a:pPr lvl="6" algn="ctr"/>
            <a:endParaRPr lang="en-US" dirty="0"/>
          </a:p>
        </p:txBody>
      </p:sp>
    </p:spTree>
    <p:extLst>
      <p:ext uri="{BB962C8B-B14F-4D97-AF65-F5344CB8AC3E}">
        <p14:creationId xmlns:p14="http://schemas.microsoft.com/office/powerpoint/2010/main" val="162834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752600" y="5105400"/>
            <a:ext cx="5486400" cy="804862"/>
          </a:xfrm>
        </p:spPr>
        <p:txBody>
          <a:bodyPr rtlCol="0">
            <a:noAutofit/>
          </a:bodyPr>
          <a:lstStyle/>
          <a:p>
            <a:pPr algn="ctr" fontAlgn="auto">
              <a:spcAft>
                <a:spcPts val="0"/>
              </a:spcAft>
              <a:buFont typeface="Arial" pitchFamily="34" charset="0"/>
              <a:buNone/>
              <a:defRPr/>
            </a:pPr>
            <a:r>
              <a:rPr lang="en-US" sz="2800" b="1" i="1" dirty="0" smtClean="0">
                <a:latin typeface="Times New Roman" pitchFamily="18" charset="0"/>
                <a:cs typeface="Times New Roman" pitchFamily="18" charset="0"/>
              </a:rPr>
              <a:t>The lore of the </a:t>
            </a:r>
            <a:r>
              <a:rPr lang="en-US" sz="2800" b="1" i="1" dirty="0" err="1" smtClean="0">
                <a:latin typeface="Times New Roman" pitchFamily="18" charset="0"/>
                <a:cs typeface="Times New Roman" pitchFamily="18" charset="0"/>
              </a:rPr>
              <a:t>Chaldeon</a:t>
            </a:r>
            <a:r>
              <a:rPr lang="en-US" sz="2800" b="1" i="1" dirty="0" smtClean="0">
                <a:latin typeface="Times New Roman" pitchFamily="18" charset="0"/>
                <a:cs typeface="Times New Roman" pitchFamily="18" charset="0"/>
              </a:rPr>
              <a:t> sages and the occult mysteries of the Persian magi,</a:t>
            </a:r>
            <a:endParaRPr lang="en-US" sz="2800" b="1" i="1" dirty="0">
              <a:latin typeface="Times New Roman" pitchFamily="18" charset="0"/>
              <a:cs typeface="Times New Roman" pitchFamily="18" charset="0"/>
            </a:endParaRPr>
          </a:p>
        </p:txBody>
      </p:sp>
      <p:pic>
        <p:nvPicPr>
          <p:cNvPr id="15363" name="Picture Placeholder 7" descr="Untitled-20.jpg"/>
          <p:cNvPicPr>
            <a:picLocks noGrp="1" noChangeAspect="1"/>
          </p:cNvPicPr>
          <p:nvPr>
            <p:ph type="pic" idx="1"/>
          </p:nvPr>
        </p:nvPicPr>
        <p:blipFill>
          <a:blip r:embed="rId2">
            <a:extLst>
              <a:ext uri="{28A0092B-C50C-407E-A947-70E740481C1C}">
                <a14:useLocalDpi xmlns:a14="http://schemas.microsoft.com/office/drawing/2010/main" val="0"/>
              </a:ext>
            </a:extLst>
          </a:blip>
          <a:srcRect t="3645" b="3645"/>
          <a:stretch>
            <a:fillRect/>
          </a:stretch>
        </p:blipFill>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8.jpg"/>
          <p:cNvPicPr>
            <a:picLocks noGrp="1" noChangeAspect="1"/>
          </p:cNvPicPr>
          <p:nvPr>
            <p:ph type="pic" idx="1"/>
          </p:nvPr>
        </p:nvPicPr>
        <p:blipFill>
          <a:blip r:embed="rId2" cstate="print"/>
          <a:srcRect l="10388" t="3502" r="10446" b="3502"/>
          <a:stretch>
            <a:fillRect/>
          </a:stretch>
        </p:blipFill>
        <p:spPr>
          <a:xfrm>
            <a:off x="2057400" y="381000"/>
            <a:ext cx="5029200" cy="4764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87" name="Text Placeholder 3"/>
          <p:cNvSpPr>
            <a:spLocks noGrp="1"/>
          </p:cNvSpPr>
          <p:nvPr>
            <p:ph type="body" sz="half" idx="2"/>
          </p:nvPr>
        </p:nvSpPr>
        <p:spPr/>
        <p:txBody>
          <a:bodyPr/>
          <a:lstStyle/>
          <a:p>
            <a:pPr algn="ctr"/>
            <a:r>
              <a:rPr lang="en-US" sz="2800" b="1" i="1" smtClean="0">
                <a:latin typeface="Times New Roman" pitchFamily="18" charset="0"/>
                <a:cs typeface="Times New Roman" pitchFamily="18" charset="0"/>
              </a:rPr>
              <a:t>Are to me an open book.</a:t>
            </a:r>
          </a:p>
        </p:txBody>
      </p:sp>
    </p:spTree>
  </p:cSld>
  <p:clrMapOvr>
    <a:masterClrMapping/>
  </p:clrMapOvr>
  <p:transition>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609600"/>
            <a:ext cx="7772400" cy="5334000"/>
          </a:xfrm>
        </p:spPr>
        <p:txBody>
          <a:bodyPr/>
          <a:lstStyle/>
          <a:p>
            <a:r>
              <a:rPr lang="en-US" sz="3200" b="1" i="1" dirty="0" smtClean="0">
                <a:latin typeface="Times New Roman" pitchFamily="18" charset="0"/>
                <a:cs typeface="Times New Roman" pitchFamily="18" charset="0"/>
              </a:rPr>
              <a:t>I welcome you as a seeker of knowledge; but bear in mind, O neophyte, this truth -the wish to know contains not always the faculty to acquire. He who seeks to discover must first learn to imagine and to deliberate. The life that contemplates is nobler that the life that enjoys. He who merely is, may be a dull, insensate hind; he who knows is in himself divine.</a:t>
            </a:r>
          </a:p>
        </p:txBody>
      </p:sp>
    </p:spTree>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7.jpg"/>
          <p:cNvPicPr>
            <a:picLocks noGrp="1" noChangeAspect="1"/>
          </p:cNvPicPr>
          <p:nvPr>
            <p:ph type="pic" idx="1"/>
          </p:nvPr>
        </p:nvPicPr>
        <p:blipFill>
          <a:blip r:embed="rId2" cstate="print"/>
          <a:srcRect l="12500" t="6300" r="10631" b="4619"/>
          <a:stretch>
            <a:fillRect/>
          </a:stretch>
        </p:blipFill>
        <p:spPr>
          <a:xfrm>
            <a:off x="1295400" y="152400"/>
            <a:ext cx="6629400" cy="4670091"/>
          </a:xfrm>
          <a:prstGeom prst="ellipse">
            <a:avLst/>
          </a:prstGeom>
          <a:effectLst>
            <a:softEdge rad="112500"/>
          </a:effectLst>
        </p:spPr>
      </p:pic>
      <p:sp>
        <p:nvSpPr>
          <p:cNvPr id="18435" name="Text Placeholder 3"/>
          <p:cNvSpPr>
            <a:spLocks noGrp="1"/>
          </p:cNvSpPr>
          <p:nvPr>
            <p:ph type="body" sz="half" idx="2"/>
          </p:nvPr>
        </p:nvSpPr>
        <p:spPr>
          <a:xfrm>
            <a:off x="228600" y="4572000"/>
            <a:ext cx="8686800" cy="1524000"/>
          </a:xfrm>
        </p:spPr>
        <p:txBody>
          <a:bodyPr/>
          <a:lstStyle/>
          <a:p>
            <a:pPr algn="ctr"/>
            <a:r>
              <a:rPr lang="en-US" sz="2800" b="1" i="1" dirty="0" smtClean="0">
                <a:latin typeface="Times New Roman" pitchFamily="18" charset="0"/>
                <a:cs typeface="Times New Roman" pitchFamily="18" charset="0"/>
              </a:rPr>
              <a:t>The journey which is before you is to you unknown. It lies, perhaps, through flower-bespangled plains and verdant meads, where summer sunshine sifts through interlacing boughs, and perfumed zephyrs sigh, and music-throated birds entrance the listening air.</a:t>
            </a: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6.jpg"/>
          <p:cNvPicPr>
            <a:picLocks noGrp="1" noChangeAspect="1"/>
          </p:cNvPicPr>
          <p:nvPr>
            <p:ph type="pic" idx="1"/>
          </p:nvPr>
        </p:nvPicPr>
        <p:blipFill>
          <a:blip r:embed="rId2" cstate="print"/>
          <a:srcRect l="11777" t="4741" r="10446" b="4741"/>
          <a:stretch>
            <a:fillRect/>
          </a:stretch>
        </p:blipFill>
        <p:spPr>
          <a:xfrm>
            <a:off x="1295400" y="152400"/>
            <a:ext cx="6400800" cy="4800600"/>
          </a:xfrm>
          <a:prstGeom prst="ellipse">
            <a:avLst/>
          </a:prstGeom>
          <a:effectLst>
            <a:softEdge rad="112500"/>
          </a:effectLst>
        </p:spPr>
      </p:pic>
      <p:sp>
        <p:nvSpPr>
          <p:cNvPr id="4" name="Text Placeholder 3"/>
          <p:cNvSpPr>
            <a:spLocks noGrp="1"/>
          </p:cNvSpPr>
          <p:nvPr>
            <p:ph type="body" sz="half" idx="2"/>
          </p:nvPr>
        </p:nvSpPr>
        <p:spPr>
          <a:xfrm>
            <a:off x="685800" y="5029200"/>
            <a:ext cx="7696200" cy="804862"/>
          </a:xfrm>
        </p:spPr>
        <p:txBody>
          <a:bodyPr rtlCol="0">
            <a:noAutofit/>
          </a:bodyPr>
          <a:lstStyle/>
          <a:p>
            <a:pPr algn="ctr" fontAlgn="auto">
              <a:spcAft>
                <a:spcPts val="0"/>
              </a:spcAft>
              <a:buFont typeface="Arial" pitchFamily="34" charset="0"/>
              <a:buNone/>
              <a:defRPr/>
            </a:pPr>
            <a:r>
              <a:rPr lang="en-US" sz="2800" b="1" i="1" dirty="0" smtClean="0">
                <a:latin typeface="Times New Roman" pitchFamily="18" charset="0"/>
                <a:cs typeface="Times New Roman" pitchFamily="18" charset="0"/>
              </a:rPr>
              <a:t>It per-adventure winds its devious and uncertain way along the mountain side, where </a:t>
            </a:r>
            <a:r>
              <a:rPr lang="en-US" sz="2800" b="1" i="1" dirty="0" err="1" smtClean="0">
                <a:latin typeface="Times New Roman" pitchFamily="18" charset="0"/>
                <a:cs typeface="Times New Roman" pitchFamily="18" charset="0"/>
              </a:rPr>
              <a:t>unscaled</a:t>
            </a:r>
            <a:r>
              <a:rPr lang="en-US" sz="2800" b="1" i="1" dirty="0" smtClean="0">
                <a:latin typeface="Times New Roman" pitchFamily="18" charset="0"/>
                <a:cs typeface="Times New Roman" pitchFamily="18" charset="0"/>
              </a:rPr>
              <a:t> peaks their towering summits lift amid the thunder’s sullen roar, </a:t>
            </a:r>
            <a:endParaRPr lang="en-US" sz="2800" b="1" i="1" dirty="0">
              <a:latin typeface="Times New Roman" pitchFamily="18" charset="0"/>
              <a:cs typeface="Times New Roman" pitchFamily="18" charset="0"/>
            </a:endParaRPr>
          </a:p>
        </p:txBody>
      </p:sp>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5.jpg"/>
          <p:cNvPicPr>
            <a:picLocks noGrp="1" noChangeAspect="1"/>
          </p:cNvPicPr>
          <p:nvPr>
            <p:ph type="pic" idx="1"/>
          </p:nvPr>
        </p:nvPicPr>
        <p:blipFill>
          <a:blip r:embed="rId2" cstate="print"/>
          <a:srcRect l="10388" t="4431" r="11834" b="4431"/>
          <a:stretch>
            <a:fillRect/>
          </a:stretch>
        </p:blipFill>
        <p:spPr>
          <a:xfrm>
            <a:off x="990600" y="304800"/>
            <a:ext cx="7162800" cy="4953000"/>
          </a:xfrm>
          <a:prstGeom prst="ellipse">
            <a:avLst/>
          </a:prstGeom>
          <a:effectLst>
            <a:softEdge rad="112500"/>
          </a:effectLst>
        </p:spPr>
      </p:pic>
      <p:sp>
        <p:nvSpPr>
          <p:cNvPr id="4" name="Text Placeholder 3"/>
          <p:cNvSpPr>
            <a:spLocks noGrp="1"/>
          </p:cNvSpPr>
          <p:nvPr>
            <p:ph type="body" sz="half" idx="2"/>
          </p:nvPr>
        </p:nvSpPr>
        <p:spPr>
          <a:xfrm>
            <a:off x="685800" y="5367338"/>
            <a:ext cx="7467600" cy="804862"/>
          </a:xfrm>
        </p:spPr>
        <p:txBody>
          <a:bodyPr rtlCol="0">
            <a:noAutofit/>
          </a:bodyPr>
          <a:lstStyle/>
          <a:p>
            <a:pPr algn="ctr" fontAlgn="auto">
              <a:spcAft>
                <a:spcPts val="0"/>
              </a:spcAft>
              <a:buFont typeface="Arial" pitchFamily="34" charset="0"/>
              <a:buNone/>
              <a:defRPr/>
            </a:pPr>
            <a:r>
              <a:rPr lang="en-US" sz="2800" b="1" i="1" dirty="0" smtClean="0">
                <a:latin typeface="Times New Roman" pitchFamily="18" charset="0"/>
                <a:cs typeface="Times New Roman" pitchFamily="18" charset="0"/>
              </a:rPr>
              <a:t>And depths abysmal yawn beyond the treacherous precipice; or else where darkling rivers run, ‘mid </a:t>
            </a:r>
            <a:r>
              <a:rPr lang="en-US" sz="2800" b="1" i="1" dirty="0" err="1" smtClean="0">
                <a:latin typeface="Times New Roman" pitchFamily="18" charset="0"/>
                <a:cs typeface="Times New Roman" pitchFamily="18" charset="0"/>
              </a:rPr>
              <a:t>rayless</a:t>
            </a:r>
            <a:r>
              <a:rPr lang="en-US" sz="2800" b="1" i="1" dirty="0" smtClean="0">
                <a:latin typeface="Times New Roman" pitchFamily="18" charset="0"/>
                <a:cs typeface="Times New Roman" pitchFamily="18" charset="0"/>
              </a:rPr>
              <a:t> gloom,</a:t>
            </a:r>
            <a:endParaRPr lang="en-US" sz="2800" b="1" i="1" dirty="0">
              <a:latin typeface="Times New Roman" pitchFamily="18" charset="0"/>
              <a:cs typeface="Times New Roman" pitchFamily="18" charset="0"/>
            </a:endParaRP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4.jpg"/>
          <p:cNvPicPr>
            <a:picLocks noGrp="1" noChangeAspect="1"/>
          </p:cNvPicPr>
          <p:nvPr>
            <p:ph type="pic" idx="1"/>
          </p:nvPr>
        </p:nvPicPr>
        <p:blipFill>
          <a:blip r:embed="rId2" cstate="print"/>
          <a:srcRect l="11777" t="6525" r="11834" b="3125"/>
          <a:stretch>
            <a:fillRect/>
          </a:stretch>
        </p:blipFill>
        <p:spPr>
          <a:xfrm>
            <a:off x="533400" y="304800"/>
            <a:ext cx="7924800" cy="4800600"/>
          </a:xfrm>
          <a:prstGeom prst="ellipse">
            <a:avLst/>
          </a:prstGeom>
          <a:effectLst>
            <a:softEdge rad="112500"/>
          </a:effectLst>
        </p:spPr>
      </p:pic>
      <p:sp>
        <p:nvSpPr>
          <p:cNvPr id="21507" name="Text Placeholder 3"/>
          <p:cNvSpPr>
            <a:spLocks noGrp="1"/>
          </p:cNvSpPr>
          <p:nvPr>
            <p:ph type="body" sz="half" idx="2"/>
          </p:nvPr>
        </p:nvSpPr>
        <p:spPr>
          <a:xfrm>
            <a:off x="762000" y="5367338"/>
            <a:ext cx="7467600" cy="804862"/>
          </a:xfrm>
        </p:spPr>
        <p:txBody>
          <a:bodyPr/>
          <a:lstStyle/>
          <a:p>
            <a:pPr algn="ctr"/>
            <a:r>
              <a:rPr lang="en-US" sz="2800" b="1" i="1" dirty="0" smtClean="0">
                <a:latin typeface="Times New Roman" pitchFamily="18" charset="0"/>
                <a:cs typeface="Times New Roman" pitchFamily="18" charset="0"/>
              </a:rPr>
              <a:t>through caverns measureless to man, </a:t>
            </a:r>
          </a:p>
        </p:txBody>
      </p:sp>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2.jpg"/>
          <p:cNvPicPr>
            <a:picLocks noGrp="1" noChangeAspect="1"/>
          </p:cNvPicPr>
          <p:nvPr>
            <p:ph type="pic" idx="1"/>
          </p:nvPr>
        </p:nvPicPr>
        <p:blipFill>
          <a:blip r:embed="rId2" cstate="print"/>
          <a:srcRect l="13165" t="4388" r="10446" b="6148"/>
          <a:stretch>
            <a:fillRect/>
          </a:stretch>
        </p:blipFill>
        <p:spPr>
          <a:xfrm>
            <a:off x="1066800" y="304801"/>
            <a:ext cx="6781800" cy="4343400"/>
          </a:xfrm>
          <a:prstGeom prst="ellipse">
            <a:avLst/>
          </a:prstGeom>
          <a:effectLst>
            <a:softEdge rad="112500"/>
          </a:effectLst>
        </p:spPr>
      </p:pic>
      <p:sp>
        <p:nvSpPr>
          <p:cNvPr id="22531" name="Text Placeholder 3"/>
          <p:cNvSpPr>
            <a:spLocks noGrp="1"/>
          </p:cNvSpPr>
          <p:nvPr>
            <p:ph type="body" sz="half" idx="2"/>
          </p:nvPr>
        </p:nvSpPr>
        <p:spPr/>
        <p:txBody>
          <a:bodyPr/>
          <a:lstStyle/>
          <a:p>
            <a:pPr algn="ctr"/>
            <a:r>
              <a:rPr lang="en-US" sz="3600" b="1" i="1" smtClean="0">
                <a:latin typeface="Times New Roman" pitchFamily="18" charset="0"/>
                <a:cs typeface="Times New Roman" pitchFamily="18" charset="0"/>
              </a:rPr>
              <a:t>down to a sunless sea.</a:t>
            </a:r>
          </a:p>
        </p:txBody>
      </p:sp>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ntitled-11.jpg"/>
          <p:cNvPicPr>
            <a:picLocks noGrp="1" noChangeAspect="1"/>
          </p:cNvPicPr>
          <p:nvPr>
            <p:ph type="pic" idx="1"/>
          </p:nvPr>
        </p:nvPicPr>
        <p:blipFill>
          <a:blip r:embed="rId2" cstate="print"/>
          <a:srcRect l="12500" t="2676" r="11834" b="4429"/>
          <a:stretch>
            <a:fillRect/>
          </a:stretch>
        </p:blipFill>
        <p:spPr>
          <a:xfrm>
            <a:off x="1295400" y="304800"/>
            <a:ext cx="6629400" cy="4724400"/>
          </a:xfrm>
          <a:prstGeom prst="ellipse">
            <a:avLst/>
          </a:prstGeom>
          <a:effectLst>
            <a:softEdge rad="112500"/>
          </a:effectLst>
        </p:spPr>
      </p:pic>
      <p:sp>
        <p:nvSpPr>
          <p:cNvPr id="23555" name="Text Placeholder 3"/>
          <p:cNvSpPr>
            <a:spLocks noGrp="1"/>
          </p:cNvSpPr>
          <p:nvPr>
            <p:ph type="body" sz="half" idx="2"/>
          </p:nvPr>
        </p:nvSpPr>
        <p:spPr>
          <a:xfrm>
            <a:off x="381000" y="4953000"/>
            <a:ext cx="8458200" cy="1524000"/>
          </a:xfrm>
        </p:spPr>
        <p:txBody>
          <a:bodyPr/>
          <a:lstStyle/>
          <a:p>
            <a:pPr algn="ctr"/>
            <a:r>
              <a:rPr lang="en-US" sz="2800" b="1" i="1" dirty="0" smtClean="0">
                <a:latin typeface="Times New Roman" pitchFamily="18" charset="0"/>
                <a:cs typeface="Times New Roman" pitchFamily="18" charset="0"/>
              </a:rPr>
              <a:t>Mayhap it leads through bog and fen and foul morass, where hideous creatures climb and crawl, and slimy serpents cling and coil, and nameless, countless horrors lurk unseen</a:t>
            </a:r>
          </a:p>
        </p:txBody>
      </p:sp>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533400"/>
            <a:ext cx="8686800" cy="1752600"/>
          </a:xfrm>
        </p:spPr>
        <p:txBody>
          <a:bodyPr rtlCol="0">
            <a:noAutofit/>
          </a:bodyPr>
          <a:lstStyle/>
          <a:p>
            <a:pPr fontAlgn="auto">
              <a:spcAft>
                <a:spcPts val="0"/>
              </a:spcAft>
              <a:defRPr/>
            </a:pPr>
            <a:r>
              <a:rPr lang="en-US" sz="3200" b="1" i="1" dirty="0" smtClean="0">
                <a:latin typeface="Times New Roman" pitchFamily="18" charset="0"/>
                <a:cs typeface="Times New Roman" pitchFamily="18" charset="0"/>
              </a:rPr>
              <a:t>Fear is the deadliest foe to knowledge. Be brave. The coward fancies perils which may not exist, and dies a thousand deaths; to the hero danger comes only to nerve his arm and steel his soul to combat and to conquer.</a:t>
            </a:r>
            <a:endParaRPr lang="en-US" sz="3200" b="1" i="1" dirty="0">
              <a:latin typeface="Times New Roman" pitchFamily="18" charset="0"/>
              <a:cs typeface="Times New Roman" pitchFamily="18" charset="0"/>
            </a:endParaRPr>
          </a:p>
        </p:txBody>
      </p:sp>
      <p:sp>
        <p:nvSpPr>
          <p:cNvPr id="6" name="Subtitle 5"/>
          <p:cNvSpPr>
            <a:spLocks noGrp="1"/>
          </p:cNvSpPr>
          <p:nvPr>
            <p:ph type="subTitle" idx="1"/>
          </p:nvPr>
        </p:nvSpPr>
        <p:spPr>
          <a:xfrm>
            <a:off x="457200" y="3276600"/>
            <a:ext cx="8229600" cy="1752600"/>
          </a:xfrm>
        </p:spPr>
        <p:txBody>
          <a:bodyPr rtlCol="0">
            <a:noAutofit/>
          </a:bodyPr>
          <a:lstStyle/>
          <a:p>
            <a:pPr fontAlgn="auto">
              <a:spcAft>
                <a:spcPts val="0"/>
              </a:spcAft>
              <a:buFont typeface="Arial" pitchFamily="34" charset="0"/>
              <a:buNone/>
              <a:defRPr/>
            </a:pPr>
            <a:r>
              <a:rPr lang="en-US" b="1" i="1" dirty="0" smtClean="0">
                <a:solidFill>
                  <a:schemeClr val="tx1"/>
                </a:solidFill>
                <a:latin typeface="Times New Roman" pitchFamily="18" charset="0"/>
                <a:cs typeface="Times New Roman" pitchFamily="18" charset="0"/>
              </a:rPr>
              <a:t>An now, farewell. You go to claim the golden spur that knighthood wears. To wear it, you must win it. Should you succeed, your guerdon and reward will be companionship with loyal-hearted and chivalric knights; should you fail, on you and you alone will rest the burden of blame.</a:t>
            </a:r>
            <a:endParaRPr lang="en-US" b="1" i="1" dirty="0">
              <a:solidFill>
                <a:schemeClr val="tx1"/>
              </a:solidFill>
              <a:latin typeface="Times New Roman" pitchFamily="18" charset="0"/>
              <a:cs typeface="Times New Roman" pitchFamily="18" charset="0"/>
            </a:endParaRPr>
          </a:p>
        </p:txBody>
      </p:sp>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7391400" cy="5016758"/>
          </a:xfrm>
          <a:prstGeom prst="rect">
            <a:avLst/>
          </a:prstGeom>
          <a:noFill/>
        </p:spPr>
        <p:txBody>
          <a:bodyPr wrap="square" rtlCol="0">
            <a:spAutoFit/>
          </a:bodyPr>
          <a:lstStyle/>
          <a:p>
            <a:r>
              <a:rPr lang="en-US" sz="3200" b="1" dirty="0" smtClean="0"/>
              <a:t>Master at Arms: Gives the alarm of rank</a:t>
            </a:r>
          </a:p>
          <a:p>
            <a:endParaRPr lang="en-US" sz="3200" b="1" dirty="0"/>
          </a:p>
          <a:p>
            <a:r>
              <a:rPr lang="en-US" sz="3200" b="1" dirty="0" smtClean="0"/>
              <a:t>Inner Guard: Who comes here?</a:t>
            </a:r>
          </a:p>
          <a:p>
            <a:endParaRPr lang="en-US" sz="3200" b="1" dirty="0"/>
          </a:p>
          <a:p>
            <a:r>
              <a:rPr lang="en-US" sz="3200" b="1" dirty="0" smtClean="0"/>
              <a:t>Master of Arms:  The Master at Arms of this lodge, with _______ strangers who desire to be initiated into the mysteries of the rank of Page, applies for admission!</a:t>
            </a:r>
            <a:endParaRPr lang="en-US" sz="3200" b="1" dirty="0"/>
          </a:p>
        </p:txBody>
      </p:sp>
    </p:spTree>
    <p:extLst>
      <p:ext uri="{BB962C8B-B14F-4D97-AF65-F5344CB8AC3E}">
        <p14:creationId xmlns:p14="http://schemas.microsoft.com/office/powerpoint/2010/main" val="89612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76400"/>
            <a:ext cx="8229600" cy="2554545"/>
          </a:xfrm>
          <a:prstGeom prst="rect">
            <a:avLst/>
          </a:prstGeom>
        </p:spPr>
        <p:txBody>
          <a:bodyPr wrap="square">
            <a:spAutoFit/>
          </a:bodyPr>
          <a:lstStyle/>
          <a:p>
            <a:r>
              <a:rPr lang="en-US" sz="3200" b="1" dirty="0"/>
              <a:t>Chancellor Commander, before you </a:t>
            </a:r>
            <a:r>
              <a:rPr lang="en-US" sz="3200" b="1" dirty="0" smtClean="0"/>
              <a:t>stands________ strangers, who </a:t>
            </a:r>
            <a:r>
              <a:rPr lang="en-US" sz="3200" b="1" dirty="0"/>
              <a:t>desires to be initiated into the mysteries of the </a:t>
            </a:r>
            <a:r>
              <a:rPr lang="en-US" sz="3200" b="1" dirty="0" smtClean="0"/>
              <a:t>rank of </a:t>
            </a:r>
            <a:r>
              <a:rPr lang="en-US" sz="3200" b="1" dirty="0"/>
              <a:t>Page in the order of Knights of </a:t>
            </a:r>
            <a:r>
              <a:rPr lang="en-US" sz="3200" b="1" dirty="0" err="1"/>
              <a:t>Pythias</a:t>
            </a:r>
            <a:r>
              <a:rPr lang="en-US" sz="3200" b="1" dirty="0"/>
              <a:t>.</a:t>
            </a:r>
          </a:p>
        </p:txBody>
      </p:sp>
    </p:spTree>
    <p:extLst>
      <p:ext uri="{BB962C8B-B14F-4D97-AF65-F5344CB8AC3E}">
        <p14:creationId xmlns:p14="http://schemas.microsoft.com/office/powerpoint/2010/main" val="2323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2864887" cy="369332"/>
          </a:xfrm>
          <a:prstGeom prst="rect">
            <a:avLst/>
          </a:prstGeom>
        </p:spPr>
        <p:txBody>
          <a:bodyPr wrap="none">
            <a:spAutoFit/>
          </a:bodyPr>
          <a:lstStyle/>
          <a:p>
            <a:r>
              <a:rPr lang="en-US" b="1" dirty="0"/>
              <a:t>Chancellor Commander:</a:t>
            </a:r>
          </a:p>
        </p:txBody>
      </p:sp>
      <p:sp>
        <p:nvSpPr>
          <p:cNvPr id="3" name="Rectangle 2"/>
          <p:cNvSpPr/>
          <p:nvPr/>
        </p:nvSpPr>
        <p:spPr>
          <a:xfrm>
            <a:off x="202442" y="762000"/>
            <a:ext cx="8763000" cy="5509200"/>
          </a:xfrm>
          <a:prstGeom prst="rect">
            <a:avLst/>
          </a:prstGeom>
        </p:spPr>
        <p:txBody>
          <a:bodyPr wrap="square">
            <a:spAutoFit/>
          </a:bodyPr>
          <a:lstStyle/>
          <a:p>
            <a:r>
              <a:rPr lang="en-US" sz="3200" b="1" dirty="0"/>
              <a:t>Stranger, favorable consideration of an applicant </a:t>
            </a:r>
            <a:r>
              <a:rPr lang="en-US" sz="3200" b="1" dirty="0" smtClean="0"/>
              <a:t>for the </a:t>
            </a:r>
            <a:r>
              <a:rPr lang="en-US" sz="3200" b="1" dirty="0"/>
              <a:t>ranks of Knighthood is an expression of our </a:t>
            </a:r>
            <a:r>
              <a:rPr lang="en-US" sz="3200" b="1" dirty="0" smtClean="0"/>
              <a:t>belief in </a:t>
            </a:r>
            <a:r>
              <a:rPr lang="en-US" sz="3200" b="1" dirty="0"/>
              <a:t>his honor and integrity. Being thus favored, </a:t>
            </a:r>
            <a:r>
              <a:rPr lang="en-US" sz="3200" b="1" dirty="0" smtClean="0"/>
              <a:t>it remains </a:t>
            </a:r>
            <a:r>
              <a:rPr lang="en-US" sz="3200" b="1" dirty="0"/>
              <a:t>for you, when you have attained the ranks</a:t>
            </a:r>
          </a:p>
          <a:p>
            <a:r>
              <a:rPr lang="en-US" sz="3200" b="1" dirty="0"/>
              <a:t>of Knighthood, to make of this belief a verity. </a:t>
            </a:r>
            <a:endParaRPr lang="en-US" sz="3200" b="1" dirty="0" smtClean="0"/>
          </a:p>
          <a:p>
            <a:r>
              <a:rPr lang="en-US" sz="3200" b="1" dirty="0" smtClean="0"/>
              <a:t>That you </a:t>
            </a:r>
            <a:r>
              <a:rPr lang="en-US" sz="3200" b="1" dirty="0"/>
              <a:t>may the better understand what you may see </a:t>
            </a:r>
            <a:r>
              <a:rPr lang="en-US" sz="3200" b="1" dirty="0" smtClean="0"/>
              <a:t>and hear</a:t>
            </a:r>
            <a:r>
              <a:rPr lang="en-US" sz="3200" b="1" dirty="0"/>
              <a:t>, as step by step you advance in this great brotherhood,</a:t>
            </a:r>
          </a:p>
          <a:p>
            <a:r>
              <a:rPr lang="en-US" sz="3200" b="1" dirty="0"/>
              <a:t>I ask a listening ear.</a:t>
            </a:r>
          </a:p>
        </p:txBody>
      </p:sp>
    </p:spTree>
    <p:extLst>
      <p:ext uri="{BB962C8B-B14F-4D97-AF65-F5344CB8AC3E}">
        <p14:creationId xmlns:p14="http://schemas.microsoft.com/office/powerpoint/2010/main" val="51468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763000" cy="4031873"/>
          </a:xfrm>
          <a:prstGeom prst="rect">
            <a:avLst/>
          </a:prstGeom>
        </p:spPr>
        <p:txBody>
          <a:bodyPr wrap="square">
            <a:spAutoFit/>
          </a:bodyPr>
          <a:lstStyle/>
          <a:p>
            <a:r>
              <a:rPr lang="en-US" sz="3200" b="1" dirty="0"/>
              <a:t>This order does not rest its claim for favor </a:t>
            </a:r>
            <a:r>
              <a:rPr lang="en-US" sz="3200" b="1" dirty="0" smtClean="0"/>
              <a:t>solely upon </a:t>
            </a:r>
            <a:r>
              <a:rPr lang="en-US" sz="3200" b="1" dirty="0"/>
              <a:t>its signs and symbols, but its ceremonies </a:t>
            </a:r>
            <a:r>
              <a:rPr lang="en-US" sz="3200" b="1" dirty="0" smtClean="0"/>
              <a:t>point the </a:t>
            </a:r>
            <a:r>
              <a:rPr lang="en-US" sz="3200" b="1" dirty="0"/>
              <a:t>way to a higher and better standard of manhood</a:t>
            </a:r>
            <a:r>
              <a:rPr lang="en-US" sz="3200" b="1" dirty="0" smtClean="0"/>
              <a:t>.</a:t>
            </a:r>
          </a:p>
          <a:p>
            <a:endParaRPr lang="en-US" sz="3200" b="1" dirty="0"/>
          </a:p>
          <a:p>
            <a:r>
              <a:rPr lang="en-US" sz="3200" b="1" dirty="0"/>
              <a:t>It would develop and maintain character. and </a:t>
            </a:r>
            <a:r>
              <a:rPr lang="en-US" sz="3200" b="1" dirty="0" smtClean="0"/>
              <a:t>reputation would </a:t>
            </a:r>
            <a:r>
              <a:rPr lang="en-US" sz="3200" b="1" dirty="0"/>
              <a:t>follow, as the night the day.</a:t>
            </a:r>
          </a:p>
        </p:txBody>
      </p:sp>
    </p:spTree>
    <p:extLst>
      <p:ext uri="{BB962C8B-B14F-4D97-AF65-F5344CB8AC3E}">
        <p14:creationId xmlns:p14="http://schemas.microsoft.com/office/powerpoint/2010/main" val="51204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71600"/>
            <a:ext cx="8915400" cy="3539430"/>
          </a:xfrm>
          <a:prstGeom prst="rect">
            <a:avLst/>
          </a:prstGeom>
        </p:spPr>
        <p:txBody>
          <a:bodyPr wrap="square">
            <a:spAutoFit/>
          </a:bodyPr>
          <a:lstStyle/>
          <a:p>
            <a:r>
              <a:rPr lang="en-US" sz="3200" b="1" dirty="0"/>
              <a:t>We do not claim nor expect perfection, but our </a:t>
            </a:r>
            <a:r>
              <a:rPr lang="en-US" sz="3200" b="1" dirty="0" smtClean="0"/>
              <a:t>hope is </a:t>
            </a:r>
            <a:r>
              <a:rPr lang="en-US" sz="3200" b="1" dirty="0"/>
              <a:t>for better things. We realize the frailties and </a:t>
            </a:r>
            <a:r>
              <a:rPr lang="en-US" sz="3200" b="1" dirty="0" smtClean="0"/>
              <a:t>weaknesses of </a:t>
            </a:r>
            <a:r>
              <a:rPr lang="en-US" sz="3200" b="1" dirty="0"/>
              <a:t>man, and from the lessons taught, we </a:t>
            </a:r>
            <a:r>
              <a:rPr lang="en-US" sz="3200" b="1" dirty="0" smtClean="0"/>
              <a:t>learn to </a:t>
            </a:r>
            <a:r>
              <a:rPr lang="en-US" sz="3200" b="1" dirty="0"/>
              <a:t>overcome our own. Whatever of pleasure we </a:t>
            </a:r>
            <a:r>
              <a:rPr lang="en-US" sz="3200" b="1" dirty="0" smtClean="0"/>
              <a:t>may find </a:t>
            </a:r>
            <a:r>
              <a:rPr lang="en-US" sz="3200" b="1" dirty="0"/>
              <a:t>along the way will prove your profit in the end.</a:t>
            </a:r>
          </a:p>
        </p:txBody>
      </p:sp>
    </p:spTree>
    <p:extLst>
      <p:ext uri="{BB962C8B-B14F-4D97-AF65-F5344CB8AC3E}">
        <p14:creationId xmlns:p14="http://schemas.microsoft.com/office/powerpoint/2010/main" val="300320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564" y="990600"/>
            <a:ext cx="8839200" cy="3539430"/>
          </a:xfrm>
          <a:prstGeom prst="rect">
            <a:avLst/>
          </a:prstGeom>
        </p:spPr>
        <p:txBody>
          <a:bodyPr wrap="square">
            <a:spAutoFit/>
          </a:bodyPr>
          <a:lstStyle/>
          <a:p>
            <a:r>
              <a:rPr lang="en-US" sz="3200" b="1" dirty="0"/>
              <a:t>In our ritualistic work, each sentence has a meaning</a:t>
            </a:r>
            <a:r>
              <a:rPr lang="en-US" sz="3200" b="1" dirty="0" smtClean="0"/>
              <a:t>, and </a:t>
            </a:r>
            <a:r>
              <a:rPr lang="en-US" sz="3200" b="1" dirty="0"/>
              <a:t>each paragraph a lesson for your daily life. </a:t>
            </a:r>
            <a:r>
              <a:rPr lang="en-US" sz="3200" b="1" dirty="0" smtClean="0"/>
              <a:t>You will </a:t>
            </a:r>
            <a:r>
              <a:rPr lang="en-US" sz="3200" b="1" dirty="0"/>
              <a:t>realize that friendship brings its full reward. </a:t>
            </a:r>
            <a:r>
              <a:rPr lang="en-US" sz="3200" b="1" dirty="0" smtClean="0"/>
              <a:t>The force </a:t>
            </a:r>
            <a:r>
              <a:rPr lang="en-US" sz="3200" b="1" dirty="0"/>
              <a:t>and sting of hasty judgment may be yours, </a:t>
            </a:r>
            <a:r>
              <a:rPr lang="en-US" sz="3200" b="1" dirty="0" smtClean="0"/>
              <a:t>but caution </a:t>
            </a:r>
            <a:r>
              <a:rPr lang="en-US" sz="3200" b="1" dirty="0"/>
              <a:t>has its part, and charity's broad mantle will</a:t>
            </a:r>
          </a:p>
          <a:p>
            <a:r>
              <a:rPr lang="en-US" sz="3200" b="1" dirty="0"/>
              <a:t>protect the thoughtless and the weak.</a:t>
            </a:r>
          </a:p>
        </p:txBody>
      </p:sp>
    </p:spTree>
    <p:extLst>
      <p:ext uri="{BB962C8B-B14F-4D97-AF65-F5344CB8AC3E}">
        <p14:creationId xmlns:p14="http://schemas.microsoft.com/office/powerpoint/2010/main" val="192400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839200" cy="3539430"/>
          </a:xfrm>
          <a:prstGeom prst="rect">
            <a:avLst/>
          </a:prstGeom>
        </p:spPr>
        <p:txBody>
          <a:bodyPr wrap="square">
            <a:spAutoFit/>
          </a:bodyPr>
          <a:lstStyle/>
          <a:p>
            <a:r>
              <a:rPr lang="en-US" sz="3200" b="1" dirty="0"/>
              <a:t>We believe that the unkind word is not an asset </a:t>
            </a:r>
            <a:r>
              <a:rPr lang="en-US" sz="3200" b="1" dirty="0" smtClean="0"/>
              <a:t>in the </a:t>
            </a:r>
            <a:r>
              <a:rPr lang="en-US" sz="3200" b="1" dirty="0"/>
              <a:t>life of man; </a:t>
            </a:r>
            <a:r>
              <a:rPr lang="en-US" sz="3200" b="1" dirty="0" smtClean="0"/>
              <a:t>it brings </a:t>
            </a:r>
            <a:r>
              <a:rPr lang="en-US" sz="3200" b="1" dirty="0"/>
              <a:t>naught of good. and </a:t>
            </a:r>
            <a:r>
              <a:rPr lang="en-US" sz="3200" b="1" dirty="0" smtClean="0"/>
              <a:t>once sent </a:t>
            </a:r>
            <a:r>
              <a:rPr lang="en-US" sz="3200" b="1" dirty="0"/>
              <a:t>forth, is a liability which can never, never </a:t>
            </a:r>
            <a:r>
              <a:rPr lang="en-US" sz="3200" b="1" dirty="0" smtClean="0"/>
              <a:t>be redeemed</a:t>
            </a:r>
            <a:r>
              <a:rPr lang="en-US" sz="3200" b="1" dirty="0"/>
              <a:t>. As you have faith in yourself, your </a:t>
            </a:r>
            <a:r>
              <a:rPr lang="en-US" sz="3200" b="1" dirty="0" smtClean="0"/>
              <a:t>honor and </a:t>
            </a:r>
            <a:r>
              <a:rPr lang="en-US" sz="3200" b="1" dirty="0"/>
              <a:t>integrity, so have faith in the honor and integrity</a:t>
            </a:r>
          </a:p>
          <a:p>
            <a:r>
              <a:rPr lang="en-US" sz="3200" b="1" dirty="0"/>
              <a:t>of your fellowman.</a:t>
            </a:r>
          </a:p>
        </p:txBody>
      </p:sp>
    </p:spTree>
    <p:extLst>
      <p:ext uri="{BB962C8B-B14F-4D97-AF65-F5344CB8AC3E}">
        <p14:creationId xmlns:p14="http://schemas.microsoft.com/office/powerpoint/2010/main" val="378663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763000" cy="4031873"/>
          </a:xfrm>
          <a:prstGeom prst="rect">
            <a:avLst/>
          </a:prstGeom>
        </p:spPr>
        <p:txBody>
          <a:bodyPr wrap="square">
            <a:spAutoFit/>
          </a:bodyPr>
          <a:lstStyle/>
          <a:p>
            <a:r>
              <a:rPr lang="en-US" sz="3200" b="1" dirty="0"/>
              <a:t>Disregard of prudence that </a:t>
            </a:r>
            <a:r>
              <a:rPr lang="en-US" sz="3200" b="1" dirty="0" smtClean="0"/>
              <a:t>vanity may </a:t>
            </a:r>
            <a:r>
              <a:rPr lang="en-US" sz="3200" b="1" dirty="0"/>
              <a:t>feast, is often seen, but much preferred is the</a:t>
            </a:r>
          </a:p>
          <a:p>
            <a:r>
              <a:rPr lang="en-US" sz="3200" b="1" dirty="0"/>
              <a:t>exercise of cautious judgment, and you will learn </a:t>
            </a:r>
            <a:r>
              <a:rPr lang="en-US" sz="3200" b="1" dirty="0" smtClean="0"/>
              <a:t>that confidence </a:t>
            </a:r>
            <a:r>
              <a:rPr lang="en-US" sz="3200" b="1" dirty="0"/>
              <a:t>in others is as necessary to a successful </a:t>
            </a:r>
            <a:r>
              <a:rPr lang="en-US" sz="3200" b="1" dirty="0" smtClean="0"/>
              <a:t>life as </a:t>
            </a:r>
            <a:r>
              <a:rPr lang="en-US" sz="3200" b="1" dirty="0"/>
              <a:t>the food we eat, the air we breathe, and the </a:t>
            </a:r>
            <a:r>
              <a:rPr lang="en-US" sz="3200" b="1" dirty="0" err="1"/>
              <a:t>lovelight</a:t>
            </a:r>
            <a:endParaRPr lang="en-US" sz="3200" b="1" dirty="0"/>
          </a:p>
          <a:p>
            <a:r>
              <a:rPr lang="en-US" sz="3200" b="1" dirty="0"/>
              <a:t>of the home. We look for the good, the brighter</a:t>
            </a:r>
            <a:r>
              <a:rPr lang="en-US" sz="3200" b="1" dirty="0" smtClean="0"/>
              <a:t>, the </a:t>
            </a:r>
            <a:r>
              <a:rPr lang="en-US" sz="3200" b="1" dirty="0"/>
              <a:t>better side of man.</a:t>
            </a:r>
          </a:p>
        </p:txBody>
      </p:sp>
    </p:spTree>
    <p:extLst>
      <p:ext uri="{BB962C8B-B14F-4D97-AF65-F5344CB8AC3E}">
        <p14:creationId xmlns:p14="http://schemas.microsoft.com/office/powerpoint/2010/main" val="115937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863" y="990600"/>
            <a:ext cx="8763000" cy="3539430"/>
          </a:xfrm>
          <a:prstGeom prst="rect">
            <a:avLst/>
          </a:prstGeom>
        </p:spPr>
        <p:txBody>
          <a:bodyPr wrap="square">
            <a:spAutoFit/>
          </a:bodyPr>
          <a:lstStyle/>
          <a:p>
            <a:r>
              <a:rPr lang="en-US" sz="3200" b="1" dirty="0"/>
              <a:t>This order, founded in the </a:t>
            </a:r>
            <a:r>
              <a:rPr lang="en-US" sz="3200" b="1" i="1" dirty="0"/>
              <a:t>City </a:t>
            </a:r>
            <a:r>
              <a:rPr lang="en-US" sz="3200" b="1" dirty="0"/>
              <a:t>of Washington</a:t>
            </a:r>
            <a:r>
              <a:rPr lang="en-US" sz="3200" b="1" dirty="0" smtClean="0"/>
              <a:t>, February </a:t>
            </a:r>
            <a:r>
              <a:rPr lang="en-US" sz="3200" b="1" dirty="0"/>
              <a:t>19, 1864, in its teachings, takes hold of </a:t>
            </a:r>
            <a:r>
              <a:rPr lang="en-US" sz="3200" b="1" dirty="0" smtClean="0"/>
              <a:t>the hearts </a:t>
            </a:r>
            <a:r>
              <a:rPr lang="en-US" sz="3200" b="1" dirty="0"/>
              <a:t>of men, appeals alike to the high and the low,</a:t>
            </a:r>
          </a:p>
          <a:p>
            <a:r>
              <a:rPr lang="en-US" sz="3200" b="1" dirty="0"/>
              <a:t>to the learned and the unlearned, and strikes </a:t>
            </a:r>
            <a:r>
              <a:rPr lang="en-US" sz="3200" b="1" dirty="0" smtClean="0"/>
              <a:t>the chord </a:t>
            </a:r>
            <a:r>
              <a:rPr lang="en-US" sz="3200" b="1" dirty="0"/>
              <a:t>of human sympathy found in all who do </a:t>
            </a:r>
            <a:r>
              <a:rPr lang="en-US" sz="3200" b="1" dirty="0" smtClean="0"/>
              <a:t>not live </a:t>
            </a:r>
            <a:r>
              <a:rPr lang="en-US" sz="3200" b="1" dirty="0"/>
              <a:t>for self alone.</a:t>
            </a:r>
          </a:p>
        </p:txBody>
      </p:sp>
    </p:spTree>
    <p:extLst>
      <p:ext uri="{BB962C8B-B14F-4D97-AF65-F5344CB8AC3E}">
        <p14:creationId xmlns:p14="http://schemas.microsoft.com/office/powerpoint/2010/main" val="75707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128" y="457200"/>
            <a:ext cx="8915400" cy="5509200"/>
          </a:xfrm>
          <a:prstGeom prst="rect">
            <a:avLst/>
          </a:prstGeom>
        </p:spPr>
        <p:txBody>
          <a:bodyPr wrap="square">
            <a:spAutoFit/>
          </a:bodyPr>
          <a:lstStyle/>
          <a:p>
            <a:r>
              <a:rPr lang="en-US" sz="3200" b="1" dirty="0"/>
              <a:t>The story of Damon and </a:t>
            </a:r>
            <a:r>
              <a:rPr lang="en-US" sz="3200" b="1" dirty="0" err="1"/>
              <a:t>Pythias</a:t>
            </a:r>
            <a:r>
              <a:rPr lang="en-US" sz="3200" b="1" dirty="0"/>
              <a:t> is its basic thought;</a:t>
            </a:r>
          </a:p>
          <a:p>
            <a:r>
              <a:rPr lang="en-US" sz="3200" b="1" dirty="0"/>
              <a:t>every lesson taught has its application to life, day </a:t>
            </a:r>
            <a:r>
              <a:rPr lang="en-US" sz="3200" b="1" dirty="0" smtClean="0"/>
              <a:t>by day-as </a:t>
            </a:r>
            <a:r>
              <a:rPr lang="en-US" sz="3200" b="1" dirty="0"/>
              <a:t>it was, is, and will be, through each </a:t>
            </a:r>
            <a:r>
              <a:rPr lang="en-US" sz="3200" b="1" dirty="0" smtClean="0"/>
              <a:t>unfolding year</a:t>
            </a:r>
            <a:r>
              <a:rPr lang="en-US" sz="3200" b="1" dirty="0"/>
              <a:t>. Our wish, our hope, our aim, is that this </a:t>
            </a:r>
            <a:r>
              <a:rPr lang="en-US" sz="3200" b="1" dirty="0" smtClean="0"/>
              <a:t>order may </a:t>
            </a:r>
            <a:r>
              <a:rPr lang="en-US" sz="3200" b="1" dirty="0"/>
              <a:t>aid you to be true, cautious, charitable, benevolent</a:t>
            </a:r>
          </a:p>
          <a:p>
            <a:r>
              <a:rPr lang="en-US" sz="3200" b="1" dirty="0"/>
              <a:t>and brave, in all that tends to make for good, </a:t>
            </a:r>
            <a:r>
              <a:rPr lang="en-US" sz="3200" b="1" dirty="0" smtClean="0"/>
              <a:t>in a </a:t>
            </a:r>
            <a:r>
              <a:rPr lang="en-US" sz="3200" b="1" dirty="0"/>
              <a:t>world filled with golden opportunities to plant </a:t>
            </a:r>
            <a:r>
              <a:rPr lang="en-US" sz="3200" b="1" dirty="0" smtClean="0"/>
              <a:t>a </a:t>
            </a:r>
            <a:r>
              <a:rPr lang="en-US" sz="3200" b="1" dirty="0" smtClean="0"/>
              <a:t>Flower</a:t>
            </a:r>
            <a:r>
              <a:rPr lang="en-US" sz="3200" b="1" dirty="0"/>
              <a:t>, and uproot a thorn along the path of life.</a:t>
            </a:r>
          </a:p>
        </p:txBody>
      </p:sp>
    </p:spTree>
    <p:extLst>
      <p:ext uri="{BB962C8B-B14F-4D97-AF65-F5344CB8AC3E}">
        <p14:creationId xmlns:p14="http://schemas.microsoft.com/office/powerpoint/2010/main" val="4171291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2062103"/>
          </a:xfrm>
          <a:prstGeom prst="rect">
            <a:avLst/>
          </a:prstGeom>
        </p:spPr>
        <p:txBody>
          <a:bodyPr wrap="square">
            <a:spAutoFit/>
          </a:bodyPr>
          <a:lstStyle/>
          <a:p>
            <a:r>
              <a:rPr lang="en-US" sz="3200" b="1" dirty="0"/>
              <a:t>In this spirit, I welcome you as an applicant for </a:t>
            </a:r>
            <a:r>
              <a:rPr lang="en-US" sz="3200" b="1" dirty="0" smtClean="0"/>
              <a:t>the mysteries </a:t>
            </a:r>
            <a:r>
              <a:rPr lang="en-US" sz="3200" b="1" dirty="0"/>
              <a:t>of this rank. In return for the honors </a:t>
            </a:r>
            <a:r>
              <a:rPr lang="en-US" sz="3200" b="1" dirty="0" smtClean="0"/>
              <a:t>we </a:t>
            </a:r>
            <a:r>
              <a:rPr lang="en-US" sz="3200" b="1" dirty="0"/>
              <a:t>bestow on you, do you promise obedience? .</a:t>
            </a:r>
          </a:p>
        </p:txBody>
      </p:sp>
      <p:sp>
        <p:nvSpPr>
          <p:cNvPr id="3" name="Rectangle 2"/>
          <p:cNvSpPr/>
          <p:nvPr/>
        </p:nvSpPr>
        <p:spPr>
          <a:xfrm>
            <a:off x="0" y="3048000"/>
            <a:ext cx="8915400" cy="2062103"/>
          </a:xfrm>
          <a:prstGeom prst="rect">
            <a:avLst/>
          </a:prstGeom>
        </p:spPr>
        <p:txBody>
          <a:bodyPr wrap="square">
            <a:spAutoFit/>
          </a:bodyPr>
          <a:lstStyle/>
          <a:p>
            <a:r>
              <a:rPr lang="en-US" sz="3200" b="1" dirty="0"/>
              <a:t>Master at Arms, the </a:t>
            </a:r>
            <a:r>
              <a:rPr lang="en-US" sz="3200" b="1" dirty="0" smtClean="0"/>
              <a:t>strangers </a:t>
            </a:r>
            <a:r>
              <a:rPr lang="en-US" sz="3200" b="1" dirty="0"/>
              <a:t>having pledged obedience</a:t>
            </a:r>
            <a:r>
              <a:rPr lang="en-US" sz="3200" b="1" dirty="0" smtClean="0"/>
              <a:t>, you </a:t>
            </a:r>
            <a:r>
              <a:rPr lang="en-US" sz="3200" b="1" dirty="0"/>
              <a:t>will conduct </a:t>
            </a:r>
            <a:r>
              <a:rPr lang="en-US" sz="3200" b="1" dirty="0" smtClean="0"/>
              <a:t>them </a:t>
            </a:r>
            <a:r>
              <a:rPr lang="en-US" sz="3200" b="1" dirty="0"/>
              <a:t>to the Prelate of </a:t>
            </a:r>
            <a:r>
              <a:rPr lang="en-US" sz="3200" b="1" dirty="0" smtClean="0"/>
              <a:t>this lodge</a:t>
            </a:r>
            <a:r>
              <a:rPr lang="en-US" sz="3200" b="1" dirty="0"/>
              <a:t>, who will administer to him the obligation </a:t>
            </a:r>
            <a:r>
              <a:rPr lang="en-US" sz="3200" b="1" dirty="0" smtClean="0"/>
              <a:t>of the </a:t>
            </a:r>
            <a:r>
              <a:rPr lang="en-US" sz="3200" b="1" dirty="0"/>
              <a:t>rank of Page.</a:t>
            </a:r>
          </a:p>
        </p:txBody>
      </p:sp>
    </p:spTree>
    <p:extLst>
      <p:ext uri="{BB962C8B-B14F-4D97-AF65-F5344CB8AC3E}">
        <p14:creationId xmlns:p14="http://schemas.microsoft.com/office/powerpoint/2010/main" val="162671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010400" cy="5509200"/>
          </a:xfrm>
          <a:prstGeom prst="rect">
            <a:avLst/>
          </a:prstGeom>
          <a:noFill/>
        </p:spPr>
        <p:txBody>
          <a:bodyPr wrap="square" rtlCol="0">
            <a:spAutoFit/>
          </a:bodyPr>
          <a:lstStyle/>
          <a:p>
            <a:r>
              <a:rPr lang="en-US" sz="3200" b="1" dirty="0" smtClean="0"/>
              <a:t>Inner guard:</a:t>
            </a:r>
          </a:p>
          <a:p>
            <a:endParaRPr lang="en-US" sz="3200" b="1" dirty="0"/>
          </a:p>
          <a:p>
            <a:r>
              <a:rPr lang="en-US" sz="3200" b="1" dirty="0" smtClean="0"/>
              <a:t> Chancellor Commander, the Master at Arms of this lodge, with  strangers who desire to be initiated into the mysteries of the rank of Page, applies for admission</a:t>
            </a:r>
          </a:p>
          <a:p>
            <a:endParaRPr lang="en-US" sz="3200" b="1" dirty="0"/>
          </a:p>
          <a:p>
            <a:r>
              <a:rPr lang="en-US" sz="3200" b="1" dirty="0" smtClean="0"/>
              <a:t>Chancellor Commander:  Admit them</a:t>
            </a:r>
            <a:endParaRPr lang="en-US" sz="3200" b="1" dirty="0"/>
          </a:p>
        </p:txBody>
      </p:sp>
    </p:spTree>
    <p:extLst>
      <p:ext uri="{BB962C8B-B14F-4D97-AF65-F5344CB8AC3E}">
        <p14:creationId xmlns:p14="http://schemas.microsoft.com/office/powerpoint/2010/main" val="344962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1920141" cy="369332"/>
          </a:xfrm>
          <a:prstGeom prst="rect">
            <a:avLst/>
          </a:prstGeom>
        </p:spPr>
        <p:txBody>
          <a:bodyPr wrap="none">
            <a:spAutoFit/>
          </a:bodyPr>
          <a:lstStyle/>
          <a:p>
            <a:r>
              <a:rPr lang="en-US" b="1" dirty="0"/>
              <a:t>Master at Arms:</a:t>
            </a:r>
          </a:p>
        </p:txBody>
      </p:sp>
      <p:sp>
        <p:nvSpPr>
          <p:cNvPr id="3" name="Rectangle 2"/>
          <p:cNvSpPr/>
          <p:nvPr/>
        </p:nvSpPr>
        <p:spPr>
          <a:xfrm>
            <a:off x="228600" y="1676400"/>
            <a:ext cx="8915400" cy="2062103"/>
          </a:xfrm>
          <a:prstGeom prst="rect">
            <a:avLst/>
          </a:prstGeom>
        </p:spPr>
        <p:txBody>
          <a:bodyPr wrap="square">
            <a:spAutoFit/>
          </a:bodyPr>
          <a:lstStyle/>
          <a:p>
            <a:r>
              <a:rPr lang="en-US" sz="3200" b="1" dirty="0"/>
              <a:t>Prelate, by order of the Chancellor Commander</a:t>
            </a:r>
            <a:r>
              <a:rPr lang="en-US" sz="3200" b="1" dirty="0" smtClean="0"/>
              <a:t>, I present_______ strangers,</a:t>
            </a:r>
            <a:endParaRPr lang="en-US" sz="3200" b="1" dirty="0"/>
          </a:p>
          <a:p>
            <a:r>
              <a:rPr lang="en-US" sz="3200" b="1" dirty="0"/>
              <a:t>that you may administer to him the </a:t>
            </a:r>
            <a:r>
              <a:rPr lang="en-US" sz="3200" b="1" dirty="0" smtClean="0"/>
              <a:t>obligation of </a:t>
            </a:r>
            <a:r>
              <a:rPr lang="en-US" sz="3200" b="1" dirty="0"/>
              <a:t>the rank of Page.</a:t>
            </a:r>
          </a:p>
        </p:txBody>
      </p:sp>
    </p:spTree>
    <p:extLst>
      <p:ext uri="{BB962C8B-B14F-4D97-AF65-F5344CB8AC3E}">
        <p14:creationId xmlns:p14="http://schemas.microsoft.com/office/powerpoint/2010/main" val="118985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85" y="990600"/>
            <a:ext cx="8763000" cy="3046988"/>
          </a:xfrm>
          <a:prstGeom prst="rect">
            <a:avLst/>
          </a:prstGeom>
        </p:spPr>
        <p:txBody>
          <a:bodyPr wrap="square">
            <a:spAutoFit/>
          </a:bodyPr>
          <a:lstStyle/>
          <a:p>
            <a:r>
              <a:rPr lang="en-US" sz="3200" b="1" dirty="0"/>
              <a:t>Prelate:</a:t>
            </a:r>
          </a:p>
          <a:p>
            <a:endParaRPr lang="en-US" sz="3200" b="1" dirty="0"/>
          </a:p>
          <a:p>
            <a:r>
              <a:rPr lang="en-US" sz="3200" b="1" dirty="0" smtClean="0"/>
              <a:t>Advance on your left foot, </a:t>
            </a:r>
            <a:r>
              <a:rPr lang="en-US" sz="3200" b="1" dirty="0"/>
              <a:t>place </a:t>
            </a:r>
            <a:r>
              <a:rPr lang="en-US" sz="3200" b="1" dirty="0" smtClean="0"/>
              <a:t>your </a:t>
            </a:r>
            <a:r>
              <a:rPr lang="en-US" sz="3200" b="1" dirty="0"/>
              <a:t>left hand upon </a:t>
            </a:r>
            <a:r>
              <a:rPr lang="en-US" sz="3200" b="1" dirty="0" smtClean="0"/>
              <a:t>your </a:t>
            </a:r>
            <a:r>
              <a:rPr lang="en-US" sz="3200" b="1" dirty="0"/>
              <a:t>left breast </a:t>
            </a:r>
            <a:r>
              <a:rPr lang="en-US" sz="3200" b="1" dirty="0" smtClean="0"/>
              <a:t>and close your  </a:t>
            </a:r>
            <a:r>
              <a:rPr lang="en-US" sz="3200" b="1" dirty="0"/>
              <a:t>right </a:t>
            </a:r>
            <a:r>
              <a:rPr lang="en-US" sz="3200" b="1" dirty="0" smtClean="0"/>
              <a:t>hand,  raise your right arm as if to strike a downward blow and repeat after me!</a:t>
            </a:r>
            <a:endParaRPr lang="en-US" sz="3200" b="1" dirty="0"/>
          </a:p>
        </p:txBody>
      </p:sp>
    </p:spTree>
    <p:extLst>
      <p:ext uri="{BB962C8B-B14F-4D97-AF65-F5344CB8AC3E}">
        <p14:creationId xmlns:p14="http://schemas.microsoft.com/office/powerpoint/2010/main" val="123931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 y="1034409"/>
            <a:ext cx="8915400" cy="3662541"/>
          </a:xfrm>
          <a:prstGeom prst="rect">
            <a:avLst/>
          </a:prstGeom>
        </p:spPr>
        <p:txBody>
          <a:bodyPr wrap="square">
            <a:spAutoFit/>
          </a:bodyPr>
          <a:lstStyle/>
          <a:p>
            <a:r>
              <a:rPr lang="en-US" b="1" dirty="0"/>
              <a:t>Prelate</a:t>
            </a:r>
            <a:r>
              <a:rPr lang="en-US" b="1" dirty="0" smtClean="0"/>
              <a:t>:</a:t>
            </a:r>
          </a:p>
          <a:p>
            <a:endParaRPr lang="en-US" b="1" dirty="0"/>
          </a:p>
          <a:p>
            <a:r>
              <a:rPr lang="en-US" sz="2800" b="1" dirty="0" smtClean="0"/>
              <a:t>I </a:t>
            </a:r>
            <a:r>
              <a:rPr lang="en-US" sz="2800" b="1" dirty="0"/>
              <a:t>solemnly promise that I will never reveal the password</a:t>
            </a:r>
            <a:r>
              <a:rPr lang="en-US" sz="2800" b="1" dirty="0" smtClean="0"/>
              <a:t>, signs </a:t>
            </a:r>
            <a:r>
              <a:rPr lang="en-US" sz="2800" b="1" dirty="0"/>
              <a:t>or any other secret or mystery of </a:t>
            </a:r>
            <a:r>
              <a:rPr lang="en-US" sz="2800" b="1" dirty="0" smtClean="0"/>
              <a:t>this rank</a:t>
            </a:r>
            <a:r>
              <a:rPr lang="en-US" sz="2800" b="1" dirty="0"/>
              <a:t>, except in a lodge of this order, recognized </a:t>
            </a:r>
            <a:r>
              <a:rPr lang="en-US" sz="2800" b="1" dirty="0" smtClean="0"/>
              <a:t>by and </a:t>
            </a:r>
            <a:r>
              <a:rPr lang="en-US" sz="2800" b="1" dirty="0"/>
              <a:t>under the control of the Supreme Lodge </a:t>
            </a:r>
            <a:r>
              <a:rPr lang="en-US" sz="2800" b="1" dirty="0" smtClean="0"/>
              <a:t>Knights of </a:t>
            </a:r>
            <a:r>
              <a:rPr lang="en-US" sz="2800" b="1" dirty="0" err="1"/>
              <a:t>Pythias</a:t>
            </a:r>
            <a:r>
              <a:rPr lang="en-US" sz="2800" b="1" dirty="0"/>
              <a:t>, or when being examined by the </a:t>
            </a:r>
            <a:r>
              <a:rPr lang="en-US" sz="2800" b="1" dirty="0" smtClean="0"/>
              <a:t>proper officer </a:t>
            </a:r>
            <a:r>
              <a:rPr lang="en-US" sz="2800" b="1" dirty="0"/>
              <a:t>of a lodge, or to one whom I know to be </a:t>
            </a:r>
            <a:r>
              <a:rPr lang="en-US" sz="2800" b="1" dirty="0" smtClean="0"/>
              <a:t>a member </a:t>
            </a:r>
            <a:r>
              <a:rPr lang="en-US" sz="2800" b="1" dirty="0"/>
              <a:t>of this </a:t>
            </a:r>
            <a:r>
              <a:rPr lang="en-US" sz="2800" b="1" dirty="0" smtClean="0"/>
              <a:t>order.</a:t>
            </a:r>
            <a:endParaRPr lang="en-US" sz="2800" b="1" dirty="0"/>
          </a:p>
        </p:txBody>
      </p:sp>
    </p:spTree>
    <p:extLst>
      <p:ext uri="{BB962C8B-B14F-4D97-AF65-F5344CB8AC3E}">
        <p14:creationId xmlns:p14="http://schemas.microsoft.com/office/powerpoint/2010/main" val="2875259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839200" cy="3046988"/>
          </a:xfrm>
          <a:prstGeom prst="rect">
            <a:avLst/>
          </a:prstGeom>
        </p:spPr>
        <p:txBody>
          <a:bodyPr wrap="square">
            <a:spAutoFit/>
          </a:bodyPr>
          <a:lstStyle/>
          <a:p>
            <a:r>
              <a:rPr lang="en-US" sz="3200" b="1" dirty="0"/>
              <a:t>I further promise that I will not become a </a:t>
            </a:r>
            <a:r>
              <a:rPr lang="en-US" sz="3200" b="1" dirty="0" smtClean="0"/>
              <a:t>member of</a:t>
            </a:r>
            <a:r>
              <a:rPr lang="en-US" sz="3200" b="1" dirty="0"/>
              <a:t>, recognize or countenance any organization </a:t>
            </a:r>
            <a:r>
              <a:rPr lang="en-US" sz="3200" b="1" dirty="0" smtClean="0"/>
              <a:t>using the </a:t>
            </a:r>
            <a:r>
              <a:rPr lang="en-US" sz="3200" b="1" dirty="0"/>
              <a:t>name of this order or any derivative thereof, which</a:t>
            </a:r>
          </a:p>
          <a:p>
            <a:r>
              <a:rPr lang="en-US" sz="3200" b="1" dirty="0"/>
              <a:t>is not recognized by or under the control of the </a:t>
            </a:r>
            <a:r>
              <a:rPr lang="en-US" sz="3200" b="1" dirty="0" smtClean="0"/>
              <a:t>Supreme Lodge </a:t>
            </a:r>
            <a:r>
              <a:rPr lang="en-US" sz="3200" b="1" dirty="0"/>
              <a:t>Knights of </a:t>
            </a:r>
            <a:r>
              <a:rPr lang="en-US" sz="3200" b="1" dirty="0" err="1"/>
              <a:t>Pythias</a:t>
            </a:r>
            <a:r>
              <a:rPr lang="en-US" sz="3200" b="1" dirty="0"/>
              <a:t>.</a:t>
            </a:r>
          </a:p>
        </p:txBody>
      </p:sp>
    </p:spTree>
    <p:extLst>
      <p:ext uri="{BB962C8B-B14F-4D97-AF65-F5344CB8AC3E}">
        <p14:creationId xmlns:p14="http://schemas.microsoft.com/office/powerpoint/2010/main" val="1353186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46" y="457200"/>
            <a:ext cx="8915400" cy="3539430"/>
          </a:xfrm>
          <a:prstGeom prst="rect">
            <a:avLst/>
          </a:prstGeom>
        </p:spPr>
        <p:txBody>
          <a:bodyPr wrap="square">
            <a:spAutoFit/>
          </a:bodyPr>
          <a:lstStyle/>
          <a:p>
            <a:r>
              <a:rPr lang="en-US" sz="2800" b="1" dirty="0" smtClean="0"/>
              <a:t>I further </a:t>
            </a:r>
            <a:r>
              <a:rPr lang="en-US" sz="2800" b="1" dirty="0"/>
              <a:t>promise that </a:t>
            </a:r>
            <a:r>
              <a:rPr lang="en-US" sz="2800" b="1" dirty="0" smtClean="0"/>
              <a:t>I will </a:t>
            </a:r>
            <a:r>
              <a:rPr lang="en-US" sz="2800" b="1" dirty="0"/>
              <a:t>obey the laws and, so </a:t>
            </a:r>
            <a:r>
              <a:rPr lang="en-US" sz="2800" b="1" dirty="0" smtClean="0"/>
              <a:t>far as </a:t>
            </a:r>
            <a:r>
              <a:rPr lang="en-US" sz="2800" b="1" dirty="0"/>
              <a:t>possible, comply with </a:t>
            </a:r>
            <a:r>
              <a:rPr lang="en-US" sz="2800" b="1" dirty="0" smtClean="0"/>
              <a:t>the requirements </a:t>
            </a:r>
            <a:r>
              <a:rPr lang="en-US" sz="2800" b="1" dirty="0"/>
              <a:t>of the order</a:t>
            </a:r>
            <a:r>
              <a:rPr lang="en-US" sz="2800" b="1" dirty="0" smtClean="0"/>
              <a:t>.</a:t>
            </a:r>
          </a:p>
          <a:p>
            <a:endParaRPr lang="en-US" sz="2800" b="1" dirty="0"/>
          </a:p>
          <a:p>
            <a:endParaRPr lang="en-US" sz="2800" b="1" dirty="0"/>
          </a:p>
          <a:p>
            <a:r>
              <a:rPr lang="en-US" sz="2800" b="1" dirty="0" smtClean="0"/>
              <a:t>To </a:t>
            </a:r>
            <a:r>
              <a:rPr lang="en-US" sz="2800" b="1" dirty="0"/>
              <a:t>the faithful observance of this obligation </a:t>
            </a:r>
            <a:r>
              <a:rPr lang="en-US" sz="2800" b="1" dirty="0" smtClean="0"/>
              <a:t>I pledge my </a:t>
            </a:r>
            <a:r>
              <a:rPr lang="en-US" sz="2800" b="1" dirty="0"/>
              <a:t>sacred word of honor. So help me </a:t>
            </a:r>
            <a:r>
              <a:rPr lang="en-US" sz="2800" b="1" dirty="0" smtClean="0"/>
              <a:t>God-and may </a:t>
            </a:r>
            <a:r>
              <a:rPr lang="en-US" sz="2800" b="1" dirty="0"/>
              <a:t>he keep me steadfast</a:t>
            </a:r>
            <a:r>
              <a:rPr lang="en-US" sz="2800" b="1" dirty="0" smtClean="0"/>
              <a:t>.</a:t>
            </a:r>
            <a:endParaRPr lang="en-US" sz="2800" b="1" dirty="0"/>
          </a:p>
        </p:txBody>
      </p:sp>
    </p:spTree>
    <p:extLst>
      <p:ext uri="{BB962C8B-B14F-4D97-AF65-F5344CB8AC3E}">
        <p14:creationId xmlns:p14="http://schemas.microsoft.com/office/powerpoint/2010/main" val="127390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3464"/>
            <a:ext cx="8991600" cy="6678751"/>
          </a:xfrm>
          <a:prstGeom prst="rect">
            <a:avLst/>
          </a:prstGeom>
        </p:spPr>
        <p:txBody>
          <a:bodyPr wrap="square">
            <a:spAutoFit/>
          </a:bodyPr>
          <a:lstStyle/>
          <a:p>
            <a:r>
              <a:rPr lang="en-US" b="1" dirty="0"/>
              <a:t>Prelate:</a:t>
            </a:r>
          </a:p>
          <a:p>
            <a:r>
              <a:rPr lang="en-US" sz="2800" b="1" dirty="0"/>
              <a:t>Until the mortal casket is forever stilled, no </a:t>
            </a:r>
            <a:r>
              <a:rPr lang="en-US" sz="2800" b="1" dirty="0" smtClean="0"/>
              <a:t>longer obeying </a:t>
            </a:r>
            <a:r>
              <a:rPr lang="en-US" sz="2800" b="1" dirty="0"/>
              <a:t>for good or ill the behests of your </a:t>
            </a:r>
            <a:r>
              <a:rPr lang="en-US" sz="2800" b="1" dirty="0" smtClean="0"/>
              <a:t>immortal being</a:t>
            </a:r>
            <a:r>
              <a:rPr lang="en-US" sz="2800" b="1" dirty="0"/>
              <a:t>, and soon to return to undistinguishable dust</a:t>
            </a:r>
            <a:r>
              <a:rPr lang="en-US" sz="2800" b="1" dirty="0" smtClean="0"/>
              <a:t>; and </a:t>
            </a:r>
            <a:r>
              <a:rPr lang="en-US" sz="2800" b="1" dirty="0"/>
              <a:t>when your frame, like that on which you gaze</a:t>
            </a:r>
            <a:r>
              <a:rPr lang="en-US" sz="2800" b="1" dirty="0" smtClean="0"/>
              <a:t>, becomes </a:t>
            </a:r>
            <a:r>
              <a:rPr lang="en-US" sz="2800" b="1" dirty="0"/>
              <a:t>an object lesson to be conned-a spectacle </a:t>
            </a:r>
            <a:r>
              <a:rPr lang="en-US" sz="2800" b="1" dirty="0" smtClean="0"/>
              <a:t>for curious </a:t>
            </a:r>
            <a:r>
              <a:rPr lang="en-US" sz="2800" b="1" dirty="0"/>
              <a:t>or </a:t>
            </a:r>
            <a:r>
              <a:rPr lang="en-US" sz="2800" b="1" dirty="0" smtClean="0"/>
              <a:t>reflective </a:t>
            </a:r>
            <a:r>
              <a:rPr lang="en-US" sz="2800" b="1" dirty="0"/>
              <a:t>minds to ponder o'er, and </a:t>
            </a:r>
            <a:r>
              <a:rPr lang="en-US" sz="2800" b="1" dirty="0" smtClean="0"/>
              <a:t>wonder if</a:t>
            </a:r>
            <a:r>
              <a:rPr lang="en-US" sz="2800" b="1" dirty="0"/>
              <a:t>, once instinct with life, it sipped of every </a:t>
            </a:r>
            <a:r>
              <a:rPr lang="en-US" sz="2800" b="1" dirty="0" smtClean="0"/>
              <a:t>sinful sweet</a:t>
            </a:r>
            <a:r>
              <a:rPr lang="en-US" sz="2800" b="1" dirty="0"/>
              <a:t>, and unremembered fell asleep; or if the hand</a:t>
            </a:r>
            <a:r>
              <a:rPr lang="en-US" sz="2800" b="1" dirty="0" smtClean="0"/>
              <a:t>, ne'er </a:t>
            </a:r>
            <a:r>
              <a:rPr lang="en-US" sz="2800" b="1" dirty="0"/>
              <a:t>closed to human need, its largess so </a:t>
            </a:r>
            <a:r>
              <a:rPr lang="en-US" sz="2800" b="1" dirty="0" smtClean="0"/>
              <a:t>bestowed that </a:t>
            </a:r>
            <a:r>
              <a:rPr lang="en-US" sz="2800" b="1" dirty="0" err="1"/>
              <a:t>e'en</a:t>
            </a:r>
            <a:r>
              <a:rPr lang="en-US" sz="2800" b="1" dirty="0"/>
              <a:t> the </a:t>
            </a:r>
            <a:r>
              <a:rPr lang="en-US" sz="2800" b="1" dirty="0" smtClean="0"/>
              <a:t>fleshless </a:t>
            </a:r>
            <a:r>
              <a:rPr lang="en-US" sz="2800" b="1" dirty="0"/>
              <a:t>and cadaverous palm could </a:t>
            </a:r>
            <a:r>
              <a:rPr lang="en-US" sz="2800" b="1" dirty="0" smtClean="0"/>
              <a:t>not the </a:t>
            </a:r>
            <a:r>
              <a:rPr lang="en-US" sz="2800" b="1" dirty="0"/>
              <a:t>kiss of gratitude affright-may the record of </a:t>
            </a:r>
            <a:r>
              <a:rPr lang="en-US" sz="2800" b="1" dirty="0" smtClean="0"/>
              <a:t>your life </a:t>
            </a:r>
            <a:r>
              <a:rPr lang="en-US" sz="2800" b="1" dirty="0"/>
              <a:t>be such that the briefest truthful thought </a:t>
            </a:r>
            <a:r>
              <a:rPr lang="en-US" sz="2800" b="1" dirty="0" smtClean="0"/>
              <a:t>must be</a:t>
            </a:r>
            <a:r>
              <a:rPr lang="en-US" sz="2800" b="1" dirty="0"/>
              <a:t>, "He lived to bless mankind!"</a:t>
            </a:r>
          </a:p>
          <a:p>
            <a:endParaRPr lang="en-US" dirty="0"/>
          </a:p>
        </p:txBody>
      </p:sp>
    </p:spTree>
    <p:extLst>
      <p:ext uri="{BB962C8B-B14F-4D97-AF65-F5344CB8AC3E}">
        <p14:creationId xmlns:p14="http://schemas.microsoft.com/office/powerpoint/2010/main" val="249977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838200"/>
            <a:ext cx="8686800" cy="5293757"/>
          </a:xfrm>
          <a:prstGeom prst="rect">
            <a:avLst/>
          </a:prstGeom>
        </p:spPr>
        <p:txBody>
          <a:bodyPr wrap="square">
            <a:spAutoFit/>
          </a:bodyPr>
          <a:lstStyle/>
          <a:p>
            <a:r>
              <a:rPr lang="en-US" b="1" dirty="0"/>
              <a:t>Prelate. Master at Arms and attendants kneel on right knee.</a:t>
            </a:r>
          </a:p>
          <a:p>
            <a:pPr algn="ctr"/>
            <a:r>
              <a:rPr lang="en-US" sz="3200" b="1" dirty="0"/>
              <a:t>ANTHEM</a:t>
            </a:r>
          </a:p>
          <a:p>
            <a:r>
              <a:rPr lang="en-US" sz="3200" b="1" dirty="0"/>
              <a:t>In the deep hush that o'er the earth is stealing,</a:t>
            </a:r>
          </a:p>
          <a:p>
            <a:r>
              <a:rPr lang="en-US" sz="3200" b="1" dirty="0"/>
              <a:t>. Father, I come to thee;</a:t>
            </a:r>
          </a:p>
          <a:p>
            <a:r>
              <a:rPr lang="en-US" sz="3200" b="1" dirty="0"/>
              <a:t>In humbleness of heart I kneel </a:t>
            </a:r>
            <a:r>
              <a:rPr lang="en-US" sz="3200" b="1" dirty="0" smtClean="0"/>
              <a:t>appealing</a:t>
            </a:r>
          </a:p>
          <a:p>
            <a:r>
              <a:rPr lang="en-US" sz="3200" b="1" dirty="0" smtClean="0"/>
              <a:t>Be </a:t>
            </a:r>
            <a:r>
              <a:rPr lang="en-US" sz="3200" b="1" dirty="0"/>
              <a:t>merciful to </a:t>
            </a:r>
            <a:r>
              <a:rPr lang="en-US" sz="3200" b="1" dirty="0" err="1"/>
              <a:t>mel</a:t>
            </a:r>
            <a:endParaRPr lang="en-US" sz="3200" b="1" dirty="0"/>
          </a:p>
          <a:p>
            <a:r>
              <a:rPr lang="en-US" sz="3200" b="1" dirty="0"/>
              <a:t>Be merciful to me</a:t>
            </a:r>
            <a:r>
              <a:rPr lang="en-US" sz="3200" b="1" dirty="0" smtClean="0"/>
              <a:t>!</a:t>
            </a:r>
          </a:p>
          <a:p>
            <a:endParaRPr lang="en-US" sz="3200" b="1" dirty="0"/>
          </a:p>
          <a:p>
            <a:r>
              <a:rPr lang="en-US" sz="3200" b="1" dirty="0"/>
              <a:t>Prelate:</a:t>
            </a:r>
          </a:p>
          <a:p>
            <a:r>
              <a:rPr lang="en-US" sz="3200" b="1" dirty="0"/>
              <a:t>You will now arise.</a:t>
            </a:r>
          </a:p>
        </p:txBody>
      </p:sp>
    </p:spTree>
    <p:extLst>
      <p:ext uri="{BB962C8B-B14F-4D97-AF65-F5344CB8AC3E}">
        <p14:creationId xmlns:p14="http://schemas.microsoft.com/office/powerpoint/2010/main" val="209222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5534" y="20472"/>
            <a:ext cx="8915400" cy="6801862"/>
          </a:xfrm>
          <a:prstGeom prst="rect">
            <a:avLst/>
          </a:prstGeom>
        </p:spPr>
        <p:txBody>
          <a:bodyPr wrap="square">
            <a:spAutoFit/>
          </a:bodyPr>
          <a:lstStyle/>
          <a:p>
            <a:r>
              <a:rPr lang="en-US" b="1" dirty="0"/>
              <a:t>Chancellor Commander:</a:t>
            </a:r>
          </a:p>
          <a:p>
            <a:r>
              <a:rPr lang="en-US" b="1" dirty="0"/>
              <a:t>Three raps</a:t>
            </a:r>
            <a:r>
              <a:rPr lang="en-US" b="1" dirty="0" smtClean="0"/>
              <a:t>.</a:t>
            </a:r>
          </a:p>
          <a:p>
            <a:r>
              <a:rPr lang="en-US" b="1" dirty="0" smtClean="0"/>
              <a:t>Prelate:</a:t>
            </a:r>
          </a:p>
          <a:p>
            <a:endParaRPr lang="en-US" b="1" dirty="0"/>
          </a:p>
          <a:p>
            <a:r>
              <a:rPr lang="en-US" sz="2800" b="1" dirty="0"/>
              <a:t>My friend, you have pledged your sacred word </a:t>
            </a:r>
            <a:r>
              <a:rPr lang="en-US" sz="2800" b="1" dirty="0" smtClean="0"/>
              <a:t>of </a:t>
            </a:r>
            <a:r>
              <a:rPr lang="en-US" sz="2800" b="1" dirty="0"/>
              <a:t>h</a:t>
            </a:r>
            <a:r>
              <a:rPr lang="en-US" sz="2800" b="1" dirty="0" smtClean="0"/>
              <a:t>onor-man </a:t>
            </a:r>
            <a:r>
              <a:rPr lang="en-US" sz="2800" b="1" dirty="0"/>
              <a:t>can give no higher pledge. You </a:t>
            </a:r>
            <a:r>
              <a:rPr lang="en-US" sz="2800" b="1" dirty="0" smtClean="0"/>
              <a:t>have called </a:t>
            </a:r>
            <a:r>
              <a:rPr lang="en-US" sz="2800" b="1" dirty="0"/>
              <a:t>upon the ruler of the universe to aid you in </a:t>
            </a:r>
            <a:r>
              <a:rPr lang="en-US" sz="2800" b="1" dirty="0" smtClean="0"/>
              <a:t>keeping that </a:t>
            </a:r>
            <a:r>
              <a:rPr lang="en-US" sz="2800" b="1" dirty="0"/>
              <a:t>obligation inviolate. You come to us in </a:t>
            </a:r>
            <a:r>
              <a:rPr lang="en-US" sz="2800" b="1" dirty="0" smtClean="0"/>
              <a:t>the strength </a:t>
            </a:r>
            <a:r>
              <a:rPr lang="en-US" sz="2800" b="1" dirty="0"/>
              <a:t>of vigorous life, desiring to know our </a:t>
            </a:r>
            <a:r>
              <a:rPr lang="en-US" sz="2800" b="1" dirty="0" smtClean="0"/>
              <a:t>mysteries and </a:t>
            </a:r>
            <a:r>
              <a:rPr lang="en-US" sz="2800" b="1" dirty="0"/>
              <a:t>willing to aid us in the work we have to do. As </a:t>
            </a:r>
            <a:r>
              <a:rPr lang="en-US" sz="2800" b="1" dirty="0" smtClean="0"/>
              <a:t>an order</a:t>
            </a:r>
            <a:r>
              <a:rPr lang="en-US" sz="2800" b="1" dirty="0"/>
              <a:t>, we do not seek to shape your creed; but we </a:t>
            </a:r>
            <a:r>
              <a:rPr lang="en-US" sz="2800" b="1" dirty="0" smtClean="0"/>
              <a:t>do ask </a:t>
            </a:r>
            <a:r>
              <a:rPr lang="en-US" sz="2800" b="1" dirty="0"/>
              <a:t>you to exercise your powers for good. In </a:t>
            </a:r>
            <a:r>
              <a:rPr lang="en-US" sz="2800" b="1" dirty="0" smtClean="0"/>
              <a:t>coming here</a:t>
            </a:r>
            <a:r>
              <a:rPr lang="en-US" sz="2800" b="1" dirty="0"/>
              <a:t>, you assume no obligation in conflict with </a:t>
            </a:r>
            <a:r>
              <a:rPr lang="en-US" sz="2800" b="1" dirty="0" smtClean="0"/>
              <a:t>your duty </a:t>
            </a:r>
            <a:r>
              <a:rPr lang="en-US" sz="2800" b="1" dirty="0"/>
              <a:t>to home and loved ones; and you can best honor </a:t>
            </a:r>
            <a:r>
              <a:rPr lang="en-US" sz="2800" b="1" dirty="0" smtClean="0"/>
              <a:t>us by </a:t>
            </a:r>
            <a:r>
              <a:rPr lang="en-US" sz="2800" b="1" dirty="0"/>
              <a:t>your care of those who by the ties of </a:t>
            </a:r>
            <a:r>
              <a:rPr lang="en-US" sz="2800" b="1" dirty="0" smtClean="0"/>
              <a:t>home have claims </a:t>
            </a:r>
            <a:r>
              <a:rPr lang="en-US" sz="2800" b="1" dirty="0"/>
              <a:t>upon you.</a:t>
            </a:r>
          </a:p>
        </p:txBody>
      </p:sp>
    </p:spTree>
    <p:extLst>
      <p:ext uri="{BB962C8B-B14F-4D97-AF65-F5344CB8AC3E}">
        <p14:creationId xmlns:p14="http://schemas.microsoft.com/office/powerpoint/2010/main" val="133907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060" y="762000"/>
            <a:ext cx="8915400" cy="5509200"/>
          </a:xfrm>
          <a:prstGeom prst="rect">
            <a:avLst/>
          </a:prstGeom>
        </p:spPr>
        <p:txBody>
          <a:bodyPr wrap="square">
            <a:spAutoFit/>
          </a:bodyPr>
          <a:lstStyle/>
          <a:p>
            <a:r>
              <a:rPr lang="en-US" sz="3200" b="1" dirty="0"/>
              <a:t>You have now not only your </a:t>
            </a:r>
            <a:r>
              <a:rPr lang="en-US" sz="3200" b="1" dirty="0" smtClean="0"/>
              <a:t>own good </a:t>
            </a:r>
            <a:r>
              <a:rPr lang="en-US" sz="3200" b="1" dirty="0"/>
              <a:t>name to protect and defend, but, enrolled under</a:t>
            </a:r>
          </a:p>
          <a:p>
            <a:r>
              <a:rPr lang="en-US" sz="3200" b="1" dirty="0"/>
              <a:t>our banner, working for the elevation of mankind, </a:t>
            </a:r>
            <a:r>
              <a:rPr lang="en-US" sz="3200" b="1" dirty="0" smtClean="0"/>
              <a:t>do no </a:t>
            </a:r>
            <a:r>
              <a:rPr lang="en-US" sz="3200" b="1" dirty="0"/>
              <a:t>act that will bring dishonor upon this order. </a:t>
            </a:r>
            <a:r>
              <a:rPr lang="en-US" sz="3200" b="1" dirty="0" smtClean="0"/>
              <a:t>We would </a:t>
            </a:r>
            <a:r>
              <a:rPr lang="en-US" sz="3200" b="1" dirty="0"/>
              <a:t>have you fill the hours with kind words, the </a:t>
            </a:r>
            <a:r>
              <a:rPr lang="en-US" sz="3200" b="1" dirty="0" smtClean="0"/>
              <a:t>days with </a:t>
            </a:r>
            <a:r>
              <a:rPr lang="en-US" sz="3200" b="1" dirty="0"/>
              <a:t>generous deeds; and as you meet your brethren,</a:t>
            </a:r>
          </a:p>
          <a:p>
            <a:r>
              <a:rPr lang="en-US" sz="3200" b="1" dirty="0"/>
              <a:t>"Be thou the rainbow </a:t>
            </a:r>
            <a:r>
              <a:rPr lang="en-US" sz="3200" b="1" dirty="0" smtClean="0"/>
              <a:t>to </a:t>
            </a:r>
            <a:r>
              <a:rPr lang="en-US" sz="3200" b="1" dirty="0"/>
              <a:t>the storms of life,</a:t>
            </a:r>
          </a:p>
          <a:p>
            <a:r>
              <a:rPr lang="en-US" sz="3200" b="1" dirty="0"/>
              <a:t>The evening beam that smiles the clouds away!"</a:t>
            </a:r>
          </a:p>
        </p:txBody>
      </p:sp>
    </p:spTree>
    <p:extLst>
      <p:ext uri="{BB962C8B-B14F-4D97-AF65-F5344CB8AC3E}">
        <p14:creationId xmlns:p14="http://schemas.microsoft.com/office/powerpoint/2010/main" val="206745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763000" cy="3539430"/>
          </a:xfrm>
          <a:prstGeom prst="rect">
            <a:avLst/>
          </a:prstGeom>
        </p:spPr>
        <p:txBody>
          <a:bodyPr wrap="square">
            <a:spAutoFit/>
          </a:bodyPr>
          <a:lstStyle/>
          <a:p>
            <a:r>
              <a:rPr lang="en-US" sz="3200" b="1" dirty="0" smtClean="0"/>
              <a:t>With </a:t>
            </a:r>
            <a:r>
              <a:rPr lang="en-US" sz="3200" b="1" dirty="0"/>
              <a:t>pleasure I present to you a sprig of myrtle</a:t>
            </a:r>
            <a:r>
              <a:rPr lang="en-US" sz="3200" b="1" dirty="0" smtClean="0"/>
              <a:t>, which </a:t>
            </a:r>
            <a:r>
              <a:rPr lang="en-US" sz="3200" b="1" dirty="0"/>
              <a:t>you will retain until its symbolism shall </a:t>
            </a:r>
            <a:r>
              <a:rPr lang="en-US" sz="3200" b="1" dirty="0" smtClean="0"/>
              <a:t>have been </a:t>
            </a:r>
            <a:r>
              <a:rPr lang="en-US" sz="3200" b="1" dirty="0"/>
              <a:t>explained</a:t>
            </a:r>
            <a:r>
              <a:rPr lang="en-US" sz="3200" b="1" dirty="0" smtClean="0"/>
              <a:t>.</a:t>
            </a:r>
          </a:p>
          <a:p>
            <a:endParaRPr lang="en-US" sz="3200" b="1" dirty="0"/>
          </a:p>
          <a:p>
            <a:r>
              <a:rPr lang="en-US" sz="3200" b="1" dirty="0"/>
              <a:t>Master at Arms, conduct our friend to the </a:t>
            </a:r>
            <a:r>
              <a:rPr lang="en-US" sz="3200" b="1" dirty="0" smtClean="0"/>
              <a:t>Chancellor Commander for instruction and the lesson of friendship</a:t>
            </a:r>
            <a:endParaRPr lang="en-US" sz="3200" b="1" dirty="0"/>
          </a:p>
        </p:txBody>
      </p:sp>
    </p:spTree>
    <p:extLst>
      <p:ext uri="{BB962C8B-B14F-4D97-AF65-F5344CB8AC3E}">
        <p14:creationId xmlns:p14="http://schemas.microsoft.com/office/powerpoint/2010/main" val="18152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239000" cy="584775"/>
          </a:xfrm>
          <a:prstGeom prst="rect">
            <a:avLst/>
          </a:prstGeom>
          <a:noFill/>
        </p:spPr>
        <p:txBody>
          <a:bodyPr wrap="square" rtlCol="0">
            <a:spAutoFit/>
          </a:bodyPr>
          <a:lstStyle/>
          <a:p>
            <a:pPr algn="ctr"/>
            <a:r>
              <a:rPr lang="en-US" sz="3200" b="1" dirty="0" smtClean="0"/>
              <a:t>PYTHAGORAS!</a:t>
            </a:r>
            <a:endParaRPr lang="en-US" sz="3200" b="1" dirty="0"/>
          </a:p>
        </p:txBody>
      </p:sp>
      <p:sp>
        <p:nvSpPr>
          <p:cNvPr id="4" name="Rectangle 3"/>
          <p:cNvSpPr/>
          <p:nvPr/>
        </p:nvSpPr>
        <p:spPr>
          <a:xfrm>
            <a:off x="3034989" y="1905000"/>
            <a:ext cx="3217547" cy="584775"/>
          </a:xfrm>
          <a:prstGeom prst="rect">
            <a:avLst/>
          </a:prstGeom>
        </p:spPr>
        <p:txBody>
          <a:bodyPr wrap="none">
            <a:spAutoFit/>
          </a:bodyPr>
          <a:lstStyle/>
          <a:p>
            <a:r>
              <a:rPr lang="en-US" sz="3200" b="1" dirty="0"/>
              <a:t>PYTHAGORAS!</a:t>
            </a:r>
          </a:p>
        </p:txBody>
      </p:sp>
      <p:sp>
        <p:nvSpPr>
          <p:cNvPr id="5" name="Rectangle 4"/>
          <p:cNvSpPr/>
          <p:nvPr/>
        </p:nvSpPr>
        <p:spPr>
          <a:xfrm>
            <a:off x="2452048" y="4127212"/>
            <a:ext cx="4800097" cy="584775"/>
          </a:xfrm>
          <a:prstGeom prst="rect">
            <a:avLst/>
          </a:prstGeom>
        </p:spPr>
        <p:txBody>
          <a:bodyPr wrap="none">
            <a:spAutoFit/>
          </a:bodyPr>
          <a:lstStyle/>
          <a:p>
            <a:r>
              <a:rPr lang="en-US" sz="3200" b="1" dirty="0" smtClean="0"/>
              <a:t>PYTHAGORAS AWAKE</a:t>
            </a:r>
            <a:r>
              <a:rPr lang="en-US" sz="3200" dirty="0" smtClean="0"/>
              <a:t>!</a:t>
            </a:r>
            <a:endParaRPr lang="en-US" sz="3200" dirty="0"/>
          </a:p>
        </p:txBody>
      </p:sp>
      <p:sp>
        <p:nvSpPr>
          <p:cNvPr id="6" name="Rectangle 5"/>
          <p:cNvSpPr/>
          <p:nvPr/>
        </p:nvSpPr>
        <p:spPr>
          <a:xfrm>
            <a:off x="2438400" y="3124200"/>
            <a:ext cx="4800097" cy="584775"/>
          </a:xfrm>
          <a:prstGeom prst="rect">
            <a:avLst/>
          </a:prstGeom>
        </p:spPr>
        <p:txBody>
          <a:bodyPr wrap="none">
            <a:spAutoFit/>
          </a:bodyPr>
          <a:lstStyle/>
          <a:p>
            <a:r>
              <a:rPr lang="en-US" sz="3200" b="1" dirty="0" smtClean="0"/>
              <a:t>PYTHAGORAS AWAKE</a:t>
            </a:r>
            <a:r>
              <a:rPr lang="en-US" sz="3200" dirty="0" smtClean="0"/>
              <a:t>!</a:t>
            </a:r>
            <a:endParaRPr lang="en-US" sz="3200" dirty="0"/>
          </a:p>
        </p:txBody>
      </p:sp>
    </p:spTree>
    <p:extLst>
      <p:ext uri="{BB962C8B-B14F-4D97-AF65-F5344CB8AC3E}">
        <p14:creationId xmlns:p14="http://schemas.microsoft.com/office/powerpoint/2010/main" val="3459850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2400" y="152400"/>
            <a:ext cx="8686800" cy="6617196"/>
          </a:xfrm>
          <a:prstGeom prst="rect">
            <a:avLst/>
          </a:prstGeom>
        </p:spPr>
        <p:txBody>
          <a:bodyPr wrap="square">
            <a:spAutoFit/>
          </a:bodyPr>
          <a:lstStyle/>
          <a:p>
            <a:r>
              <a:rPr lang="en-US" dirty="0" smtClean="0"/>
              <a:t>.</a:t>
            </a:r>
            <a:endParaRPr lang="en-US" dirty="0"/>
          </a:p>
          <a:p>
            <a:r>
              <a:rPr lang="en-US" sz="3200" b="1" dirty="0"/>
              <a:t>Who comes </a:t>
            </a:r>
            <a:r>
              <a:rPr lang="en-US" sz="3200" b="1" dirty="0" smtClean="0"/>
              <a:t>here</a:t>
            </a:r>
            <a:endParaRPr lang="en-US" sz="3200" b="1" dirty="0"/>
          </a:p>
          <a:p>
            <a:r>
              <a:rPr lang="en-US" b="1" dirty="0"/>
              <a:t>Master at Arms:</a:t>
            </a:r>
          </a:p>
          <a:p>
            <a:r>
              <a:rPr lang="en-US" sz="3200" b="1" dirty="0"/>
              <a:t>The Master at Arms, with a friend who desires </a:t>
            </a:r>
            <a:r>
              <a:rPr lang="en-US" sz="3200" b="1" dirty="0" smtClean="0"/>
              <a:t>to receive </a:t>
            </a:r>
            <a:r>
              <a:rPr lang="en-US" sz="3200" b="1" dirty="0"/>
              <a:t>further instruction in the mysteries of the </a:t>
            </a:r>
            <a:r>
              <a:rPr lang="en-US" sz="3200" b="1" dirty="0" smtClean="0"/>
              <a:t>rank of </a:t>
            </a:r>
            <a:r>
              <a:rPr lang="en-US" sz="3200" b="1" dirty="0"/>
              <a:t>Page.</a:t>
            </a:r>
          </a:p>
          <a:p>
            <a:r>
              <a:rPr lang="en-US" dirty="0" smtClean="0"/>
              <a:t>.</a:t>
            </a:r>
            <a:endParaRPr lang="en-US" dirty="0"/>
          </a:p>
          <a:p>
            <a:r>
              <a:rPr lang="en-US" sz="3200" b="1" dirty="0"/>
              <a:t>Chancellor Commander, </a:t>
            </a:r>
            <a:r>
              <a:rPr lang="en-US" sz="3200" b="1" dirty="0" smtClean="0"/>
              <a:t>the </a:t>
            </a:r>
            <a:r>
              <a:rPr lang="en-US" sz="3200" b="1" dirty="0"/>
              <a:t>Master at Arms, </a:t>
            </a:r>
            <a:r>
              <a:rPr lang="en-US" sz="3200" b="1" dirty="0" smtClean="0"/>
              <a:t>accompanied by </a:t>
            </a:r>
            <a:r>
              <a:rPr lang="en-US" sz="3200" b="1" dirty="0"/>
              <a:t>a friend who desires to receive </a:t>
            </a:r>
            <a:r>
              <a:rPr lang="en-US" sz="3200" b="1" dirty="0" smtClean="0"/>
              <a:t>further </a:t>
            </a:r>
            <a:r>
              <a:rPr lang="en-US" sz="3200" b="1" dirty="0"/>
              <a:t>instruction in the mysteries of the rank of Page</a:t>
            </a:r>
            <a:r>
              <a:rPr lang="en-US" sz="3200" b="1" dirty="0" smtClean="0"/>
              <a:t>, applies </a:t>
            </a:r>
            <a:r>
              <a:rPr lang="en-US" sz="3200" b="1" dirty="0"/>
              <a:t>for admission</a:t>
            </a:r>
            <a:r>
              <a:rPr lang="en-US" sz="3200" b="1" dirty="0" smtClean="0"/>
              <a:t>.</a:t>
            </a:r>
          </a:p>
          <a:p>
            <a:endParaRPr lang="en-US" sz="3200" b="1" dirty="0"/>
          </a:p>
          <a:p>
            <a:r>
              <a:rPr lang="en-US" b="1" dirty="0"/>
              <a:t>Chancellor Commander:</a:t>
            </a:r>
          </a:p>
          <a:p>
            <a:r>
              <a:rPr lang="en-US" sz="3200" dirty="0"/>
              <a:t>Admit them</a:t>
            </a:r>
            <a:r>
              <a:rPr lang="en-US" dirty="0" smtClean="0"/>
              <a:t>.</a:t>
            </a:r>
            <a:endParaRPr lang="en-US" dirty="0"/>
          </a:p>
        </p:txBody>
      </p:sp>
    </p:spTree>
    <p:extLst>
      <p:ext uri="{BB962C8B-B14F-4D97-AF65-F5344CB8AC3E}">
        <p14:creationId xmlns:p14="http://schemas.microsoft.com/office/powerpoint/2010/main" val="30545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82341"/>
            <a:ext cx="8763000" cy="3662541"/>
          </a:xfrm>
          <a:prstGeom prst="rect">
            <a:avLst/>
          </a:prstGeom>
        </p:spPr>
        <p:txBody>
          <a:bodyPr wrap="square">
            <a:spAutoFit/>
          </a:bodyPr>
          <a:lstStyle/>
          <a:p>
            <a:endParaRPr lang="en-US" b="1" dirty="0"/>
          </a:p>
          <a:p>
            <a:r>
              <a:rPr lang="en-US" sz="3200" b="1" dirty="0" smtClean="0"/>
              <a:t>Chancellor Commander, </a:t>
            </a:r>
            <a:r>
              <a:rPr lang="en-US" sz="3200" b="1" dirty="0"/>
              <a:t>I present to </a:t>
            </a:r>
            <a:r>
              <a:rPr lang="en-US" sz="3200" b="1" dirty="0" smtClean="0"/>
              <a:t>you friends who desires </a:t>
            </a:r>
            <a:r>
              <a:rPr lang="en-US" sz="3200" b="1" dirty="0"/>
              <a:t>to receive further </a:t>
            </a:r>
            <a:r>
              <a:rPr lang="en-US" sz="3200" b="1" dirty="0" smtClean="0"/>
              <a:t>instruction and the lesson of friendship</a:t>
            </a:r>
            <a:r>
              <a:rPr lang="en-US" b="1" dirty="0" smtClean="0"/>
              <a:t>.</a:t>
            </a:r>
          </a:p>
          <a:p>
            <a:endParaRPr lang="en-US" b="1" dirty="0"/>
          </a:p>
          <a:p>
            <a:r>
              <a:rPr lang="en-US" b="1" dirty="0" smtClean="0"/>
              <a:t>Chancellor Commander</a:t>
            </a:r>
            <a:endParaRPr lang="en-US" b="1" dirty="0"/>
          </a:p>
          <a:p>
            <a:endParaRPr lang="en-US" b="1" dirty="0" smtClean="0"/>
          </a:p>
          <a:p>
            <a:r>
              <a:rPr lang="en-US" sz="3200" b="1" dirty="0" smtClean="0"/>
              <a:t>How </a:t>
            </a:r>
            <a:r>
              <a:rPr lang="en-US" sz="3200" b="1" dirty="0"/>
              <a:t>am I to know that he has taken the </a:t>
            </a:r>
            <a:r>
              <a:rPr lang="en-US" sz="3200" b="1" dirty="0" smtClean="0"/>
              <a:t>obligation of </a:t>
            </a:r>
            <a:r>
              <a:rPr lang="en-US" sz="3200" b="1" dirty="0"/>
              <a:t>the rank of Page?</a:t>
            </a:r>
          </a:p>
        </p:txBody>
      </p:sp>
      <p:sp>
        <p:nvSpPr>
          <p:cNvPr id="3" name="TextBox 2"/>
          <p:cNvSpPr txBox="1"/>
          <p:nvPr/>
        </p:nvSpPr>
        <p:spPr>
          <a:xfrm>
            <a:off x="457200" y="457200"/>
            <a:ext cx="2362200" cy="381000"/>
          </a:xfrm>
          <a:prstGeom prst="rect">
            <a:avLst/>
          </a:prstGeom>
          <a:noFill/>
        </p:spPr>
        <p:txBody>
          <a:bodyPr wrap="square" rtlCol="0">
            <a:spAutoFit/>
          </a:bodyPr>
          <a:lstStyle/>
          <a:p>
            <a:r>
              <a:rPr lang="en-US" dirty="0" smtClean="0"/>
              <a:t>Master at Arms</a:t>
            </a:r>
            <a:endParaRPr lang="en-US" dirty="0"/>
          </a:p>
        </p:txBody>
      </p:sp>
    </p:spTree>
    <p:extLst>
      <p:ext uri="{BB962C8B-B14F-4D97-AF65-F5344CB8AC3E}">
        <p14:creationId xmlns:p14="http://schemas.microsoft.com/office/powerpoint/2010/main" val="2368280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34" y="304800"/>
            <a:ext cx="8839200" cy="6401753"/>
          </a:xfrm>
          <a:prstGeom prst="rect">
            <a:avLst/>
          </a:prstGeom>
        </p:spPr>
        <p:txBody>
          <a:bodyPr wrap="square">
            <a:spAutoFit/>
          </a:bodyPr>
          <a:lstStyle/>
          <a:p>
            <a:r>
              <a:rPr lang="en-US" b="1" dirty="0"/>
              <a:t>Master at Arms</a:t>
            </a:r>
            <a:r>
              <a:rPr lang="en-US" dirty="0"/>
              <a:t>:</a:t>
            </a:r>
          </a:p>
          <a:p>
            <a:r>
              <a:rPr lang="en-US" sz="3200" b="1" dirty="0" smtClean="0"/>
              <a:t>They are </a:t>
            </a:r>
            <a:r>
              <a:rPr lang="en-US" sz="3200" b="1" dirty="0"/>
              <a:t>in possession of a sprig of myrtle</a:t>
            </a:r>
            <a:r>
              <a:rPr lang="en-US" sz="3200" b="1" dirty="0" smtClean="0"/>
              <a:t>.</a:t>
            </a:r>
          </a:p>
          <a:p>
            <a:endParaRPr lang="en-US" sz="3200" b="1" dirty="0"/>
          </a:p>
          <a:p>
            <a:r>
              <a:rPr lang="en-US" b="1" dirty="0" smtClean="0"/>
              <a:t>Chancellor Commander</a:t>
            </a:r>
            <a:r>
              <a:rPr lang="en-US" dirty="0" smtClean="0"/>
              <a:t>:</a:t>
            </a:r>
            <a:endParaRPr lang="en-US" dirty="0"/>
          </a:p>
          <a:p>
            <a:r>
              <a:rPr lang="en-US" sz="3200" b="1" dirty="0"/>
              <a:t>What does the myrtle symbolize</a:t>
            </a:r>
            <a:r>
              <a:rPr lang="en-US" sz="3200" b="1" dirty="0" smtClean="0"/>
              <a:t>?</a:t>
            </a:r>
          </a:p>
          <a:p>
            <a:endParaRPr lang="en-US" sz="3200" b="1" dirty="0"/>
          </a:p>
          <a:p>
            <a:r>
              <a:rPr lang="en-US" b="1" dirty="0" smtClean="0"/>
              <a:t>Master </a:t>
            </a:r>
            <a:r>
              <a:rPr lang="en-US" b="1" dirty="0"/>
              <a:t>at Arms:</a:t>
            </a:r>
          </a:p>
          <a:p>
            <a:r>
              <a:rPr lang="en-US" sz="3200" b="1" dirty="0"/>
              <a:t>The friendship which bound Damon and </a:t>
            </a:r>
            <a:r>
              <a:rPr lang="en-US" sz="3200" b="1" dirty="0" err="1"/>
              <a:t>Pythias</a:t>
            </a:r>
            <a:r>
              <a:rPr lang="en-US" sz="3200" b="1" dirty="0" smtClean="0"/>
              <a:t>.</a:t>
            </a:r>
          </a:p>
          <a:p>
            <a:endParaRPr lang="en-US" sz="3200" b="1" dirty="0"/>
          </a:p>
          <a:p>
            <a:r>
              <a:rPr lang="en-US" b="1" dirty="0" smtClean="0"/>
              <a:t>Chancellor Commander:</a:t>
            </a:r>
            <a:endParaRPr lang="en-US" b="1" dirty="0"/>
          </a:p>
          <a:p>
            <a:r>
              <a:rPr lang="en-US" sz="3200" b="1" dirty="0"/>
              <a:t>How should we exemplify that friendship</a:t>
            </a:r>
            <a:r>
              <a:rPr lang="en-US" sz="3200" b="1" dirty="0" smtClean="0"/>
              <a:t>?</a:t>
            </a:r>
          </a:p>
          <a:p>
            <a:endParaRPr lang="en-US" sz="3200" b="1" dirty="0"/>
          </a:p>
          <a:p>
            <a:r>
              <a:rPr lang="en-US" b="1" dirty="0"/>
              <a:t>Master at Arms</a:t>
            </a:r>
            <a:r>
              <a:rPr lang="en-US" b="1" dirty="0" smtClean="0"/>
              <a:t>:</a:t>
            </a:r>
          </a:p>
          <a:p>
            <a:r>
              <a:rPr lang="en-US" sz="3200" b="1" dirty="0" smtClean="0"/>
              <a:t>By </a:t>
            </a:r>
            <a:r>
              <a:rPr lang="en-US" sz="3200" b="1" dirty="0"/>
              <a:t>the practice of fraternity.</a:t>
            </a:r>
          </a:p>
        </p:txBody>
      </p:sp>
    </p:spTree>
    <p:extLst>
      <p:ext uri="{BB962C8B-B14F-4D97-AF65-F5344CB8AC3E}">
        <p14:creationId xmlns:p14="http://schemas.microsoft.com/office/powerpoint/2010/main" val="392103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8200"/>
            <a:ext cx="8839200" cy="2616101"/>
          </a:xfrm>
          <a:prstGeom prst="rect">
            <a:avLst/>
          </a:prstGeom>
        </p:spPr>
        <p:txBody>
          <a:bodyPr wrap="square">
            <a:spAutoFit/>
          </a:bodyPr>
          <a:lstStyle/>
          <a:p>
            <a:r>
              <a:rPr lang="en-US" b="1" dirty="0" smtClean="0"/>
              <a:t>Chancellor Commander</a:t>
            </a:r>
            <a:r>
              <a:rPr lang="en-US" dirty="0" smtClean="0"/>
              <a:t>:</a:t>
            </a:r>
          </a:p>
          <a:p>
            <a:endParaRPr lang="en-US" dirty="0"/>
          </a:p>
          <a:p>
            <a:r>
              <a:rPr lang="en-US" sz="3200" b="1" dirty="0"/>
              <a:t>I accept the emblem </a:t>
            </a:r>
            <a:r>
              <a:rPr lang="en-US" sz="3200" b="1" i="1" dirty="0"/>
              <a:t>[takes </a:t>
            </a:r>
            <a:r>
              <a:rPr lang="en-US" sz="3200" b="1" dirty="0"/>
              <a:t>it </a:t>
            </a:r>
            <a:r>
              <a:rPr lang="en-US" sz="3200" b="1" i="1" dirty="0"/>
              <a:t>from </a:t>
            </a:r>
            <a:r>
              <a:rPr lang="en-US" sz="3200" b="1" i="1" dirty="0" smtClean="0"/>
              <a:t>them</a:t>
            </a:r>
            <a:r>
              <a:rPr lang="en-US" sz="3200" b="1" dirty="0" smtClean="0"/>
              <a:t>] </a:t>
            </a:r>
            <a:r>
              <a:rPr lang="en-US" sz="3200" b="1" dirty="0"/>
              <a:t>as an </a:t>
            </a:r>
            <a:r>
              <a:rPr lang="en-US" sz="3200" b="1" dirty="0" smtClean="0"/>
              <a:t>evidence of </a:t>
            </a:r>
            <a:r>
              <a:rPr lang="en-US" sz="3200" b="1" dirty="0"/>
              <a:t>your intention to join us in the practice </a:t>
            </a:r>
            <a:r>
              <a:rPr lang="en-US" sz="3200" b="1" dirty="0" smtClean="0"/>
              <a:t>of fraternity</a:t>
            </a:r>
            <a:r>
              <a:rPr lang="en-US" sz="3200" b="1" dirty="0"/>
              <a:t>; </a:t>
            </a:r>
            <a:r>
              <a:rPr lang="en-US" sz="3200" b="1" dirty="0" smtClean="0"/>
              <a:t>The motto of this rank is________________</a:t>
            </a:r>
            <a:endParaRPr lang="en-US" sz="3200" b="1" dirty="0"/>
          </a:p>
        </p:txBody>
      </p:sp>
    </p:spTree>
    <p:extLst>
      <p:ext uri="{BB962C8B-B14F-4D97-AF65-F5344CB8AC3E}">
        <p14:creationId xmlns:p14="http://schemas.microsoft.com/office/powerpoint/2010/main" val="2686469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609600"/>
            <a:ext cx="8686800" cy="5016758"/>
          </a:xfrm>
          <a:prstGeom prst="rect">
            <a:avLst/>
          </a:prstGeom>
        </p:spPr>
        <p:txBody>
          <a:bodyPr wrap="square">
            <a:spAutoFit/>
          </a:bodyPr>
          <a:lstStyle/>
          <a:p>
            <a:r>
              <a:rPr lang="en-US" sz="3200" b="1" dirty="0"/>
              <a:t>The </a:t>
            </a:r>
            <a:r>
              <a:rPr lang="en-US" sz="3200" b="1" dirty="0" smtClean="0"/>
              <a:t>Outer Guard </a:t>
            </a:r>
            <a:r>
              <a:rPr lang="en-US" sz="3200" b="1" dirty="0"/>
              <a:t>will open the door, obtain your </a:t>
            </a:r>
            <a:r>
              <a:rPr lang="en-US" sz="3200" b="1" dirty="0" smtClean="0"/>
              <a:t>name </a:t>
            </a:r>
            <a:r>
              <a:rPr lang="en-US" sz="3200" b="1" dirty="0"/>
              <a:t>and </a:t>
            </a:r>
            <a:r>
              <a:rPr lang="en-US" sz="3200" b="1" dirty="0" smtClean="0"/>
              <a:t>report it </a:t>
            </a:r>
            <a:r>
              <a:rPr lang="en-US" sz="3200" b="1" dirty="0"/>
              <a:t>to the Inner Guard, who will report it to </a:t>
            </a:r>
            <a:r>
              <a:rPr lang="en-US" sz="3200" b="1" dirty="0" smtClean="0"/>
              <a:t>the Vice </a:t>
            </a:r>
            <a:r>
              <a:rPr lang="en-US" sz="3200" b="1" dirty="0"/>
              <a:t>Chancellor. If you are in good standing, the</a:t>
            </a:r>
          </a:p>
          <a:p>
            <a:r>
              <a:rPr lang="en-US" sz="3200" b="1" dirty="0"/>
              <a:t>Outer Guard will be ordered to admit you to the anteroom</a:t>
            </a:r>
            <a:r>
              <a:rPr lang="en-US" sz="3200" b="1" dirty="0" smtClean="0"/>
              <a:t>, where </a:t>
            </a:r>
            <a:r>
              <a:rPr lang="en-US" sz="3200" b="1" dirty="0"/>
              <a:t>you will invest yourself with the </a:t>
            </a:r>
            <a:r>
              <a:rPr lang="en-US" sz="3200" b="1" dirty="0" smtClean="0"/>
              <a:t>jewel of </a:t>
            </a:r>
            <a:r>
              <a:rPr lang="en-US" sz="3200" b="1" dirty="0"/>
              <a:t>a Page, bearing the letter "F" on a field of blue</a:t>
            </a:r>
          </a:p>
          <a:p>
            <a:r>
              <a:rPr lang="en-US" sz="3200" b="1" dirty="0"/>
              <a:t>blue being the emblematic color of this rank.</a:t>
            </a:r>
          </a:p>
        </p:txBody>
      </p:sp>
    </p:spTree>
    <p:extLst>
      <p:ext uri="{BB962C8B-B14F-4D97-AF65-F5344CB8AC3E}">
        <p14:creationId xmlns:p14="http://schemas.microsoft.com/office/powerpoint/2010/main" val="413189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46797" y="602776"/>
            <a:ext cx="8610600" cy="3539430"/>
          </a:xfrm>
          <a:prstGeom prst="rect">
            <a:avLst/>
          </a:prstGeom>
        </p:spPr>
        <p:txBody>
          <a:bodyPr wrap="square">
            <a:spAutoFit/>
          </a:bodyPr>
          <a:lstStyle/>
          <a:p>
            <a:r>
              <a:rPr lang="en-US" sz="3200" b="1" dirty="0"/>
              <a:t>You will then approach the inner door and </a:t>
            </a:r>
            <a:r>
              <a:rPr lang="en-US" sz="3200" b="1" dirty="0" smtClean="0"/>
              <a:t>give thereon </a:t>
            </a:r>
            <a:r>
              <a:rPr lang="en-US" sz="3200" b="1" dirty="0"/>
              <a:t>. :".• which will be answered </a:t>
            </a:r>
            <a:r>
              <a:rPr lang="en-US" sz="3200" b="1" dirty="0" smtClean="0"/>
              <a:t>from within </a:t>
            </a:r>
            <a:r>
              <a:rPr lang="en-US" sz="3200" b="1" dirty="0"/>
              <a:t>by </a:t>
            </a:r>
            <a:r>
              <a:rPr lang="en-US" sz="3200" b="1" dirty="0" smtClean="0"/>
              <a:t>__________________</a:t>
            </a:r>
            <a:endParaRPr lang="en-US" sz="3200" b="1" dirty="0"/>
          </a:p>
          <a:p>
            <a:r>
              <a:rPr lang="en-US" sz="3200" b="1" dirty="0"/>
              <a:t>The wicket will then be opened, and through- it </a:t>
            </a:r>
            <a:r>
              <a:rPr lang="en-US" sz="3200" b="1" dirty="0" smtClean="0"/>
              <a:t>you will </a:t>
            </a:r>
            <a:r>
              <a:rPr lang="en-US" sz="3200" b="1" dirty="0"/>
              <a:t>give your name. This will be reported to the </a:t>
            </a:r>
            <a:r>
              <a:rPr lang="en-US" sz="3200" b="1" dirty="0" smtClean="0"/>
              <a:t>Vice Chancellor</a:t>
            </a:r>
            <a:r>
              <a:rPr lang="en-US" sz="3200" b="1" dirty="0"/>
              <a:t>, who will order you admitted if correct.</a:t>
            </a:r>
          </a:p>
        </p:txBody>
      </p:sp>
    </p:spTree>
    <p:extLst>
      <p:ext uri="{BB962C8B-B14F-4D97-AF65-F5344CB8AC3E}">
        <p14:creationId xmlns:p14="http://schemas.microsoft.com/office/powerpoint/2010/main" val="1956519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2275"/>
            <a:ext cx="8763000" cy="6986528"/>
          </a:xfrm>
          <a:prstGeom prst="rect">
            <a:avLst/>
          </a:prstGeom>
        </p:spPr>
        <p:txBody>
          <a:bodyPr wrap="square">
            <a:spAutoFit/>
          </a:bodyPr>
          <a:lstStyle/>
          <a:p>
            <a:r>
              <a:rPr lang="en-US" sz="3200" b="1" dirty="0"/>
              <a:t>The wicket will again be opened, and through it </a:t>
            </a:r>
            <a:r>
              <a:rPr lang="en-US" sz="3200" b="1" dirty="0" smtClean="0"/>
              <a:t>you will </a:t>
            </a:r>
            <a:r>
              <a:rPr lang="en-US" sz="3200" b="1" dirty="0"/>
              <a:t>give in a whisper the password of this rank, </a:t>
            </a:r>
            <a:r>
              <a:rPr lang="en-US" sz="3200" b="1" dirty="0" smtClean="0"/>
              <a:t>which is </a:t>
            </a:r>
            <a:r>
              <a:rPr lang="en-US" sz="3200" b="1" dirty="0"/>
              <a:t>.. . You will then be admitted to the </a:t>
            </a:r>
            <a:r>
              <a:rPr lang="en-US" sz="3200" b="1" dirty="0" smtClean="0"/>
              <a:t>lodge room</a:t>
            </a:r>
            <a:r>
              <a:rPr lang="en-US" sz="3200" b="1" dirty="0"/>
              <a:t>,</a:t>
            </a:r>
          </a:p>
          <a:p>
            <a:r>
              <a:rPr lang="en-US" sz="3200" b="1" dirty="0"/>
              <a:t>and will advance to the altar, on which will </a:t>
            </a:r>
            <a:r>
              <a:rPr lang="en-US" sz="3200" b="1" dirty="0" smtClean="0"/>
              <a:t>rest the </a:t>
            </a:r>
            <a:r>
              <a:rPr lang="en-US" sz="3200" b="1" dirty="0"/>
              <a:t>open book of law, with two swords crossed underneath</a:t>
            </a:r>
            <a:r>
              <a:rPr lang="en-US" sz="3200" b="1" dirty="0" smtClean="0"/>
              <a:t>, the </a:t>
            </a:r>
            <a:r>
              <a:rPr lang="en-US" sz="3200" b="1" dirty="0"/>
              <a:t>points toward you. There you will salute </a:t>
            </a:r>
            <a:r>
              <a:rPr lang="en-US" sz="3200" b="1" dirty="0" smtClean="0"/>
              <a:t>the </a:t>
            </a:r>
            <a:r>
              <a:rPr lang="en-US" sz="3200" b="1" dirty="0" err="1" smtClean="0"/>
              <a:t>Ragof</a:t>
            </a:r>
            <a:r>
              <a:rPr lang="en-US" sz="3200" b="1" dirty="0" smtClean="0"/>
              <a:t> </a:t>
            </a:r>
            <a:r>
              <a:rPr lang="en-US" sz="3200" b="1" dirty="0"/>
              <a:t>our country, using the right hand military salute</a:t>
            </a:r>
            <a:r>
              <a:rPr lang="en-US" sz="3200" b="1" dirty="0" smtClean="0"/>
              <a:t>.</a:t>
            </a:r>
          </a:p>
          <a:p>
            <a:endParaRPr lang="en-US" sz="3200" b="1" dirty="0"/>
          </a:p>
          <a:p>
            <a:r>
              <a:rPr lang="en-US" sz="3200" b="1" dirty="0"/>
              <a:t>You will then give to the Chancellor Commander </a:t>
            </a:r>
            <a:r>
              <a:rPr lang="en-US" sz="3200" b="1" dirty="0" smtClean="0"/>
              <a:t>the sign </a:t>
            </a:r>
            <a:r>
              <a:rPr lang="en-US" sz="3200" b="1" dirty="0"/>
              <a:t>of courtesy, thus: The Chancellor </a:t>
            </a:r>
            <a:r>
              <a:rPr lang="en-US" sz="3200" b="1" dirty="0" smtClean="0"/>
              <a:t>Commander will </a:t>
            </a:r>
            <a:r>
              <a:rPr lang="en-US" sz="3200" b="1" dirty="0"/>
              <a:t>answer it by , which </a:t>
            </a:r>
            <a:r>
              <a:rPr lang="en-US" sz="3200" b="1" dirty="0" smtClean="0"/>
              <a:t>indicates permission </a:t>
            </a:r>
            <a:r>
              <a:rPr lang="en-US" sz="3200" b="1" dirty="0"/>
              <a:t>to be seated.</a:t>
            </a:r>
          </a:p>
        </p:txBody>
      </p:sp>
    </p:spTree>
    <p:extLst>
      <p:ext uri="{BB962C8B-B14F-4D97-AF65-F5344CB8AC3E}">
        <p14:creationId xmlns:p14="http://schemas.microsoft.com/office/powerpoint/2010/main" val="50197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06991" y="228600"/>
            <a:ext cx="8915400" cy="5509200"/>
          </a:xfrm>
          <a:prstGeom prst="rect">
            <a:avLst/>
          </a:prstGeom>
        </p:spPr>
        <p:txBody>
          <a:bodyPr wrap="square">
            <a:spAutoFit/>
          </a:bodyPr>
          <a:lstStyle/>
          <a:p>
            <a:r>
              <a:rPr lang="en-US" sz="3200" b="1" dirty="0"/>
              <a:t>Should you desire to </a:t>
            </a:r>
            <a:r>
              <a:rPr lang="en-US" sz="3200" b="1" dirty="0" smtClean="0"/>
              <a:t>retire while </a:t>
            </a:r>
            <a:r>
              <a:rPr lang="en-US" sz="3200" b="1" dirty="0"/>
              <a:t>the lodge is open in this rank, unless leaving </a:t>
            </a:r>
            <a:r>
              <a:rPr lang="en-US" sz="3200" b="1" dirty="0" smtClean="0"/>
              <a:t>the lodge-room </a:t>
            </a:r>
            <a:r>
              <a:rPr lang="en-US" sz="3200" b="1" dirty="0"/>
              <a:t>to execute an order of the Chancellor Commander</a:t>
            </a:r>
            <a:r>
              <a:rPr lang="en-US" sz="3200" b="1" dirty="0" smtClean="0"/>
              <a:t>, you </a:t>
            </a:r>
            <a:r>
              <a:rPr lang="en-US" sz="3200" b="1" dirty="0"/>
              <a:t>will advance to the altar and salute the </a:t>
            </a:r>
            <a:r>
              <a:rPr lang="en-US" sz="3200" b="1" dirty="0" smtClean="0"/>
              <a:t>flag of </a:t>
            </a:r>
            <a:r>
              <a:rPr lang="en-US" sz="3200" b="1" dirty="0"/>
              <a:t>our country. You will then give to the </a:t>
            </a:r>
            <a:r>
              <a:rPr lang="en-US" sz="3200" b="1" dirty="0" smtClean="0"/>
              <a:t>Chancellor Commander </a:t>
            </a:r>
            <a:r>
              <a:rPr lang="en-US" sz="3200" b="1" dirty="0"/>
              <a:t>the same sign which you gave on </a:t>
            </a:r>
            <a:r>
              <a:rPr lang="en-US" sz="3200" b="1" dirty="0" smtClean="0"/>
              <a:t>entering the </a:t>
            </a:r>
            <a:r>
              <a:rPr lang="en-US" sz="3200" b="1" dirty="0"/>
              <a:t>lodge-room. Should the Chancellor </a:t>
            </a:r>
            <a:r>
              <a:rPr lang="en-US" sz="3200" b="1" dirty="0" smtClean="0"/>
              <a:t>Commander answer </a:t>
            </a:r>
            <a:r>
              <a:rPr lang="en-US" sz="3200" b="1" dirty="0"/>
              <a:t>it by _ , you may </a:t>
            </a:r>
            <a:r>
              <a:rPr lang="en-US" sz="3200" b="1" dirty="0" smtClean="0"/>
              <a:t>retire otherwise, you </a:t>
            </a:r>
            <a:r>
              <a:rPr lang="en-US" sz="3200" b="1" dirty="0"/>
              <a:t>will return to your seat.</a:t>
            </a:r>
          </a:p>
          <a:p>
            <a:r>
              <a:rPr lang="en-US" sz="3200" b="1" dirty="0"/>
              <a:t>The motto of this rank </a:t>
            </a:r>
            <a:r>
              <a:rPr lang="en-US" sz="3200" b="1" dirty="0" smtClean="0"/>
              <a:t>is _______________</a:t>
            </a:r>
            <a:endParaRPr lang="en-US" sz="3200" b="1" dirty="0"/>
          </a:p>
        </p:txBody>
      </p:sp>
    </p:spTree>
    <p:extLst>
      <p:ext uri="{BB962C8B-B14F-4D97-AF65-F5344CB8AC3E}">
        <p14:creationId xmlns:p14="http://schemas.microsoft.com/office/powerpoint/2010/main" val="161351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2400" y="457200"/>
            <a:ext cx="8839200" cy="5509200"/>
          </a:xfrm>
          <a:prstGeom prst="rect">
            <a:avLst/>
          </a:prstGeom>
        </p:spPr>
        <p:txBody>
          <a:bodyPr wrap="square">
            <a:spAutoFit/>
          </a:bodyPr>
          <a:lstStyle/>
          <a:p>
            <a:r>
              <a:rPr lang="en-US" sz="3200" b="1" dirty="0"/>
              <a:t>The gavel is the emblem of the authority of the </a:t>
            </a:r>
            <a:r>
              <a:rPr lang="en-US" sz="3200" b="1" dirty="0" smtClean="0"/>
              <a:t>Chancellor Commander</a:t>
            </a:r>
            <a:r>
              <a:rPr lang="en-US" sz="3200" b="1" dirty="0"/>
              <a:t>, and is used to preserve order, </a:t>
            </a:r>
            <a:r>
              <a:rPr lang="en-US" sz="3200" b="1" dirty="0" smtClean="0"/>
              <a:t>call </a:t>
            </a:r>
            <a:r>
              <a:rPr lang="en-US" sz="3200" b="1" dirty="0"/>
              <a:t>.be members of the lodge to their feet and seat </a:t>
            </a:r>
            <a:r>
              <a:rPr lang="en-US" sz="3200" b="1" dirty="0" smtClean="0"/>
              <a:t>them one rap </a:t>
            </a:r>
            <a:r>
              <a:rPr lang="en-US" sz="3200" b="1" dirty="0"/>
              <a:t>calling the lodge to order, two raps calling </a:t>
            </a:r>
            <a:r>
              <a:rPr lang="en-US" sz="3200" b="1" dirty="0" smtClean="0"/>
              <a:t>all the </a:t>
            </a:r>
            <a:r>
              <a:rPr lang="en-US" sz="3200" b="1" dirty="0"/>
              <a:t>members to their feet and three raps seating them</a:t>
            </a:r>
            <a:r>
              <a:rPr lang="en-US" sz="3200" b="1" dirty="0" smtClean="0"/>
              <a:t>.</a:t>
            </a:r>
          </a:p>
          <a:p>
            <a:endParaRPr lang="en-US" sz="3200" b="1" dirty="0"/>
          </a:p>
          <a:p>
            <a:r>
              <a:rPr lang="en-US" sz="3200" b="1" dirty="0"/>
              <a:t>Master at Arms, conduct our friend to the </a:t>
            </a:r>
            <a:r>
              <a:rPr lang="en-US" sz="3200" b="1" dirty="0" smtClean="0"/>
              <a:t>Chancellor Commander</a:t>
            </a:r>
            <a:r>
              <a:rPr lang="en-US" sz="3200" b="1" dirty="0"/>
              <a:t>, that he may learn the lesson of this rank.</a:t>
            </a:r>
          </a:p>
        </p:txBody>
      </p:sp>
    </p:spTree>
    <p:extLst>
      <p:ext uri="{BB962C8B-B14F-4D97-AF65-F5344CB8AC3E}">
        <p14:creationId xmlns:p14="http://schemas.microsoft.com/office/powerpoint/2010/main" val="187489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263" y="1828800"/>
            <a:ext cx="8763000" cy="3046988"/>
          </a:xfrm>
          <a:prstGeom prst="rect">
            <a:avLst/>
          </a:prstGeom>
        </p:spPr>
        <p:txBody>
          <a:bodyPr wrap="square">
            <a:spAutoFit/>
          </a:bodyPr>
          <a:lstStyle/>
          <a:p>
            <a:r>
              <a:rPr lang="en-US" sz="3200" b="1" dirty="0"/>
              <a:t>The friendship of Damon and </a:t>
            </a:r>
            <a:r>
              <a:rPr lang="en-US" sz="3200" b="1" dirty="0" err="1"/>
              <a:t>Pythias</a:t>
            </a:r>
            <a:r>
              <a:rPr lang="en-US" sz="3200" b="1" dirty="0"/>
              <a:t> </a:t>
            </a:r>
            <a:r>
              <a:rPr lang="en-US" sz="3200" b="1" dirty="0" smtClean="0"/>
              <a:t>shines through </a:t>
            </a:r>
            <a:r>
              <a:rPr lang="en-US" sz="3200" b="1" dirty="0"/>
              <a:t>the mists of centuries, a glowing tribute </a:t>
            </a:r>
            <a:r>
              <a:rPr lang="en-US" sz="3200" b="1" dirty="0" smtClean="0"/>
              <a:t>to the </a:t>
            </a:r>
            <a:r>
              <a:rPr lang="en-US" sz="3200" b="1" dirty="0"/>
              <a:t>humanity of the past. It was made the </a:t>
            </a:r>
            <a:r>
              <a:rPr lang="en-US" sz="3200" b="1" dirty="0" smtClean="0"/>
              <a:t>sweet song </a:t>
            </a:r>
            <a:r>
              <a:rPr lang="en-US" sz="3200" b="1" dirty="0"/>
              <a:t>of ancient Greece, and is immortalized in </a:t>
            </a:r>
            <a:r>
              <a:rPr lang="en-US" sz="3200" b="1" dirty="0" smtClean="0"/>
              <a:t>the permanence </a:t>
            </a:r>
            <a:r>
              <a:rPr lang="en-US" sz="3200" b="1" dirty="0"/>
              <a:t>of our order.</a:t>
            </a:r>
          </a:p>
        </p:txBody>
      </p:sp>
    </p:spTree>
    <p:extLst>
      <p:ext uri="{BB962C8B-B14F-4D97-AF65-F5344CB8AC3E}">
        <p14:creationId xmlns:p14="http://schemas.microsoft.com/office/powerpoint/2010/main" val="87402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057400"/>
            <a:ext cx="6477000" cy="1569660"/>
          </a:xfrm>
          <a:prstGeom prst="rect">
            <a:avLst/>
          </a:prstGeom>
          <a:noFill/>
        </p:spPr>
        <p:txBody>
          <a:bodyPr wrap="square" rtlCol="0">
            <a:spAutoFit/>
          </a:bodyPr>
          <a:lstStyle/>
          <a:p>
            <a:pPr algn="ctr"/>
            <a:r>
              <a:rPr lang="en-US" sz="3200" b="1" dirty="0" smtClean="0"/>
              <a:t>WHO DARES TO DISTURB THE</a:t>
            </a:r>
          </a:p>
          <a:p>
            <a:pPr algn="ctr"/>
            <a:r>
              <a:rPr lang="en-US" sz="3200" b="1" dirty="0" smtClean="0"/>
              <a:t>DELIBERATIONS OF PYTHAGORAS</a:t>
            </a:r>
            <a:endParaRPr lang="en-US" sz="3200" b="1" dirty="0"/>
          </a:p>
        </p:txBody>
      </p:sp>
    </p:spTree>
    <p:extLst>
      <p:ext uri="{BB962C8B-B14F-4D97-AF65-F5344CB8AC3E}">
        <p14:creationId xmlns:p14="http://schemas.microsoft.com/office/powerpoint/2010/main" val="3229950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9806"/>
            <a:ext cx="8763000" cy="6986528"/>
          </a:xfrm>
          <a:prstGeom prst="rect">
            <a:avLst/>
          </a:prstGeom>
        </p:spPr>
        <p:txBody>
          <a:bodyPr wrap="square">
            <a:spAutoFit/>
          </a:bodyPr>
          <a:lstStyle/>
          <a:p>
            <a:r>
              <a:rPr lang="en-US" sz="3200" b="1" dirty="0"/>
              <a:t>Damon, a senator of Syracuse, had incurred the </a:t>
            </a:r>
            <a:r>
              <a:rPr lang="en-US" sz="3200" b="1" dirty="0" smtClean="0"/>
              <a:t>displeasure of </a:t>
            </a:r>
            <a:r>
              <a:rPr lang="en-US" sz="3200" b="1" dirty="0"/>
              <a:t>Dionysius, and was under sentence of death.</a:t>
            </a:r>
          </a:p>
          <a:p>
            <a:r>
              <a:rPr lang="en-US" sz="3200" b="1" dirty="0"/>
              <a:t>Many delighted to honor him when he wore the robes </a:t>
            </a:r>
            <a:r>
              <a:rPr lang="en-US" sz="3200" b="1" dirty="0" smtClean="0"/>
              <a:t>of office</a:t>
            </a:r>
            <a:r>
              <a:rPr lang="en-US" sz="3200" b="1" dirty="0"/>
              <a:t>; now he has but one friend in all </a:t>
            </a:r>
            <a:r>
              <a:rPr lang="en-US" sz="3200" b="1" dirty="0" smtClean="0"/>
              <a:t>Syracuse-the companion </a:t>
            </a:r>
            <a:r>
              <a:rPr lang="en-US" sz="3200" b="1" dirty="0"/>
              <a:t>of his brighter, better days</a:t>
            </a:r>
            <a:r>
              <a:rPr lang="en-US" sz="3200" b="1" dirty="0" smtClean="0"/>
              <a:t>.</a:t>
            </a:r>
          </a:p>
          <a:p>
            <a:r>
              <a:rPr lang="en-US" sz="3200" b="1" dirty="0" smtClean="0"/>
              <a:t> </a:t>
            </a:r>
            <a:r>
              <a:rPr lang="en-US" sz="3200" b="1" dirty="0" err="1"/>
              <a:t>Pythias</a:t>
            </a:r>
            <a:r>
              <a:rPr lang="en-US" sz="3200" b="1" dirty="0"/>
              <a:t> </a:t>
            </a:r>
            <a:r>
              <a:rPr lang="en-US" sz="3200" b="1" dirty="0" smtClean="0"/>
              <a:t>was true</a:t>
            </a:r>
            <a:r>
              <a:rPr lang="en-US" sz="3200" b="1" dirty="0"/>
              <a:t>; and knowing Damon's love of home, he </a:t>
            </a:r>
            <a:r>
              <a:rPr lang="en-US" sz="3200" b="1" dirty="0" smtClean="0"/>
              <a:t>begged the </a:t>
            </a:r>
            <a:r>
              <a:rPr lang="en-US" sz="3200" b="1" dirty="0"/>
              <a:t>tyrant to grant his friend a respite, that he might </a:t>
            </a:r>
            <a:r>
              <a:rPr lang="en-US" sz="3200" b="1" dirty="0" smtClean="0"/>
              <a:t>see his </a:t>
            </a:r>
            <a:r>
              <a:rPr lang="en-US" sz="3200" b="1" dirty="0"/>
              <a:t>wife and child before he died. A hero of </a:t>
            </a:r>
            <a:r>
              <a:rPr lang="en-US" sz="3200" b="1" dirty="0" smtClean="0"/>
              <a:t>many </a:t>
            </a:r>
            <a:r>
              <a:rPr lang="en-US" sz="3200" dirty="0"/>
              <a:t>battles, </a:t>
            </a:r>
            <a:r>
              <a:rPr lang="en-US" sz="3200" b="1" dirty="0"/>
              <a:t>a stranger to the art of speech, his </a:t>
            </a:r>
            <a:r>
              <a:rPr lang="en-US" sz="3200" b="1" dirty="0" smtClean="0"/>
              <a:t>love for Damon </a:t>
            </a:r>
            <a:r>
              <a:rPr lang="en-US" sz="3200" b="1" dirty="0"/>
              <a:t>inspired a most eloquent appeal:</a:t>
            </a:r>
          </a:p>
        </p:txBody>
      </p:sp>
    </p:spTree>
    <p:extLst>
      <p:ext uri="{BB962C8B-B14F-4D97-AF65-F5344CB8AC3E}">
        <p14:creationId xmlns:p14="http://schemas.microsoft.com/office/powerpoint/2010/main" val="1987932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914400"/>
            <a:ext cx="8686800" cy="4524315"/>
          </a:xfrm>
          <a:prstGeom prst="rect">
            <a:avLst/>
          </a:prstGeom>
        </p:spPr>
        <p:txBody>
          <a:bodyPr wrap="square">
            <a:spAutoFit/>
          </a:bodyPr>
          <a:lstStyle/>
          <a:p>
            <a:r>
              <a:rPr lang="en-US" sz="3200" b="1" dirty="0"/>
              <a:t>"As </a:t>
            </a:r>
            <a:r>
              <a:rPr lang="en-US" sz="3200" b="1" dirty="0" smtClean="0"/>
              <a:t>thou </a:t>
            </a:r>
            <a:r>
              <a:rPr lang="en-US" sz="3200" b="1" dirty="0" err="1" smtClean="0"/>
              <a:t>a'rt</a:t>
            </a:r>
            <a:r>
              <a:rPr lang="en-US" sz="3200" b="1" dirty="0" smtClean="0"/>
              <a:t> </a:t>
            </a:r>
            <a:r>
              <a:rPr lang="en-US" sz="3200" b="1" dirty="0"/>
              <a:t>a husband' and a father, hear me!</a:t>
            </a:r>
          </a:p>
          <a:p>
            <a:r>
              <a:rPr lang="en-US" sz="3200" b="1" dirty="0"/>
              <a:t>Let Damon go and see his wife and child</a:t>
            </a:r>
          </a:p>
          <a:p>
            <a:r>
              <a:rPr lang="en-US" sz="3200" b="1" dirty="0"/>
              <a:t>Before he dies. For four hours respite him;</a:t>
            </a:r>
          </a:p>
          <a:p>
            <a:r>
              <a:rPr lang="en-US" sz="3200" b="1" dirty="0"/>
              <a:t>Put me in chains; plunge me into his dungeon,</a:t>
            </a:r>
          </a:p>
          <a:p>
            <a:r>
              <a:rPr lang="en-US" sz="3200" b="1" dirty="0"/>
              <a:t>As pledge for his return. Do </a:t>
            </a:r>
            <a:r>
              <a:rPr lang="en-US" sz="3200" b="1" dirty="0" smtClean="0"/>
              <a:t>this-but- this And </a:t>
            </a:r>
            <a:r>
              <a:rPr lang="en-US" sz="3200" b="1" dirty="0"/>
              <a:t>may the gods themselves build up thy </a:t>
            </a:r>
            <a:r>
              <a:rPr lang="en-US" sz="3200" b="1" dirty="0" smtClean="0"/>
              <a:t>greatness As </a:t>
            </a:r>
            <a:r>
              <a:rPr lang="en-US" sz="3200" b="1" dirty="0"/>
              <a:t>high as their own heavens!"</a:t>
            </a:r>
          </a:p>
        </p:txBody>
      </p:sp>
    </p:spTree>
    <p:extLst>
      <p:ext uri="{BB962C8B-B14F-4D97-AF65-F5344CB8AC3E}">
        <p14:creationId xmlns:p14="http://schemas.microsoft.com/office/powerpoint/2010/main" val="1336256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10" y="990600"/>
            <a:ext cx="8763000" cy="4031873"/>
          </a:xfrm>
          <a:prstGeom prst="rect">
            <a:avLst/>
          </a:prstGeom>
        </p:spPr>
        <p:txBody>
          <a:bodyPr wrap="square">
            <a:spAutoFit/>
          </a:bodyPr>
          <a:lstStyle/>
          <a:p>
            <a:r>
              <a:rPr lang="en-US" sz="3200" b="1" dirty="0"/>
              <a:t>The fervor of this strange request touched the </a:t>
            </a:r>
            <a:r>
              <a:rPr lang="en-US" sz="3200" b="1" dirty="0" smtClean="0"/>
              <a:t>heart of </a:t>
            </a:r>
            <a:r>
              <a:rPr lang="en-US" sz="3200" b="1" dirty="0"/>
              <a:t>Dionysius. It was to him a mystery. He had </a:t>
            </a:r>
            <a:r>
              <a:rPr lang="en-US" sz="3200" b="1" dirty="0" smtClean="0"/>
              <a:t>lived for </a:t>
            </a:r>
            <a:r>
              <a:rPr lang="en-US" sz="3200" b="1" dirty="0"/>
              <a:t>self alone; he had sacrificed his friends, his </a:t>
            </a:r>
            <a:r>
              <a:rPr lang="en-US" sz="3200" b="1" dirty="0" smtClean="0"/>
              <a:t>honor</a:t>
            </a:r>
            <a:endParaRPr lang="en-US" sz="3200" b="1" dirty="0"/>
          </a:p>
          <a:p>
            <a:r>
              <a:rPr lang="en-US" sz="3200" b="1" dirty="0"/>
              <a:t>his home, upon the altar of a boundless </a:t>
            </a:r>
            <a:r>
              <a:rPr lang="en-US" sz="3200" b="1" dirty="0" smtClean="0"/>
              <a:t>ambition for </a:t>
            </a:r>
            <a:r>
              <a:rPr lang="en-US" sz="3200" b="1" dirty="0"/>
              <a:t>place and for power. To him friendship </a:t>
            </a:r>
            <a:r>
              <a:rPr lang="en-US" sz="3200" b="1" dirty="0" smtClean="0"/>
              <a:t>was </a:t>
            </a:r>
            <a:r>
              <a:rPr lang="en-US" sz="3200" b="1" dirty="0"/>
              <a:t>Ambition's ladder;</a:t>
            </a:r>
          </a:p>
          <a:p>
            <a:endParaRPr lang="en-US" sz="3200" b="1" dirty="0"/>
          </a:p>
        </p:txBody>
      </p:sp>
    </p:spTree>
    <p:extLst>
      <p:ext uri="{BB962C8B-B14F-4D97-AF65-F5344CB8AC3E}">
        <p14:creationId xmlns:p14="http://schemas.microsoft.com/office/powerpoint/2010/main" val="2068498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839200" cy="4031873"/>
          </a:xfrm>
          <a:prstGeom prst="rect">
            <a:avLst/>
          </a:prstGeom>
        </p:spPr>
        <p:txBody>
          <a:bodyPr wrap="square">
            <a:spAutoFit/>
          </a:bodyPr>
          <a:lstStyle/>
          <a:p>
            <a:r>
              <a:rPr lang="en-US" sz="3200" b="1" dirty="0" smtClean="0"/>
              <a:t>Whereto </a:t>
            </a:r>
            <a:r>
              <a:rPr lang="en-US" sz="3200" b="1" dirty="0"/>
              <a:t>the climber upward turns his face</a:t>
            </a:r>
            <a:r>
              <a:rPr lang="en-US" sz="3200" b="1" dirty="0" smtClean="0"/>
              <a:t>; But </a:t>
            </a:r>
            <a:r>
              <a:rPr lang="en-US" sz="3200" b="1" dirty="0"/>
              <a:t>when he once attains the upmost round</a:t>
            </a:r>
            <a:r>
              <a:rPr lang="en-US" sz="3200" b="1" dirty="0" smtClean="0"/>
              <a:t>, He </a:t>
            </a:r>
            <a:r>
              <a:rPr lang="en-US" sz="3200" b="1" dirty="0"/>
              <a:t>then unto the ladder turns his back</a:t>
            </a:r>
            <a:r>
              <a:rPr lang="en-US" sz="3200" b="1" dirty="0" smtClean="0"/>
              <a:t>, Looks </a:t>
            </a:r>
            <a:r>
              <a:rPr lang="en-US" sz="3200" b="1" dirty="0"/>
              <a:t>in the clouds, scorning the base </a:t>
            </a:r>
            <a:r>
              <a:rPr lang="en-US" sz="3200" b="1" dirty="0" smtClean="0"/>
              <a:t>degrees By </a:t>
            </a:r>
            <a:r>
              <a:rPr lang="en-US" sz="3200" b="1" dirty="0"/>
              <a:t>which he did ascend</a:t>
            </a:r>
            <a:r>
              <a:rPr lang="en-US" sz="3200" b="1" dirty="0" smtClean="0"/>
              <a:t>.</a:t>
            </a:r>
          </a:p>
          <a:p>
            <a:r>
              <a:rPr lang="en-US" sz="3200" b="1" dirty="0" smtClean="0"/>
              <a:t>“</a:t>
            </a:r>
            <a:r>
              <a:rPr lang="en-US" sz="3200" b="1" dirty="0"/>
              <a:t>The request was granted, and </a:t>
            </a:r>
            <a:r>
              <a:rPr lang="en-US" sz="3200" b="1" dirty="0" err="1"/>
              <a:t>Pythias</a:t>
            </a:r>
            <a:r>
              <a:rPr lang="en-US" sz="3200" b="1" dirty="0"/>
              <a:t> </a:t>
            </a:r>
            <a:r>
              <a:rPr lang="en-US" sz="3200" b="1" dirty="0" smtClean="0"/>
              <a:t>became hostage </a:t>
            </a:r>
            <a:r>
              <a:rPr lang="en-US" sz="3200" b="1" dirty="0"/>
              <a:t>for Damon, who hastened toward his </a:t>
            </a:r>
            <a:r>
              <a:rPr lang="en-US" sz="3200" b="1" dirty="0" smtClean="0"/>
              <a:t>home by </a:t>
            </a:r>
            <a:r>
              <a:rPr lang="en-US" sz="3200" b="1" dirty="0"/>
              <a:t>the distant sea</a:t>
            </a:r>
            <a:r>
              <a:rPr lang="en-US" sz="3200" b="1" dirty="0" smtClean="0"/>
              <a:t>.</a:t>
            </a:r>
          </a:p>
        </p:txBody>
      </p:sp>
    </p:spTree>
    <p:extLst>
      <p:ext uri="{BB962C8B-B14F-4D97-AF65-F5344CB8AC3E}">
        <p14:creationId xmlns:p14="http://schemas.microsoft.com/office/powerpoint/2010/main" val="2003748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12" y="15922"/>
            <a:ext cx="8763000" cy="6986528"/>
          </a:xfrm>
          <a:prstGeom prst="rect">
            <a:avLst/>
          </a:prstGeom>
        </p:spPr>
        <p:txBody>
          <a:bodyPr wrap="square">
            <a:spAutoFit/>
          </a:bodyPr>
          <a:lstStyle/>
          <a:p>
            <a:r>
              <a:rPr lang="en-US" sz="3200" b="1" dirty="0"/>
              <a:t>The mystery deepens-the tyrant cannot solve </a:t>
            </a:r>
            <a:r>
              <a:rPr lang="en-US" sz="3200" b="1" dirty="0" smtClean="0"/>
              <a:t>it By </a:t>
            </a:r>
            <a:r>
              <a:rPr lang="en-US" sz="3200" b="1" dirty="0"/>
              <a:t>his decree, in the lone dungeon where </a:t>
            </a:r>
            <a:r>
              <a:rPr lang="en-US" sz="3200" b="1" dirty="0" err="1" smtClean="0"/>
              <a:t>Pythias</a:t>
            </a:r>
            <a:r>
              <a:rPr lang="en-US" sz="3200" b="1" dirty="0" smtClean="0"/>
              <a:t> wears </a:t>
            </a:r>
            <a:r>
              <a:rPr lang="en-US" sz="3200" b="1" dirty="0"/>
              <a:t>the chains, the fair </a:t>
            </a:r>
            <a:r>
              <a:rPr lang="en-US" sz="3200" b="1" dirty="0" err="1"/>
              <a:t>Calanthe</a:t>
            </a:r>
            <a:r>
              <a:rPr lang="en-US" sz="3200" b="1" dirty="0"/>
              <a:t> urges her </a:t>
            </a:r>
            <a:r>
              <a:rPr lang="en-US" sz="3200" b="1" dirty="0" err="1" smtClean="0"/>
              <a:t>Iover</a:t>
            </a:r>
            <a:r>
              <a:rPr lang="en-US" sz="3200" b="1" dirty="0" smtClean="0"/>
              <a:t> to </a:t>
            </a:r>
            <a:r>
              <a:rPr lang="en-US" sz="3200" b="1" dirty="0"/>
              <a:t>break his bond and fly with her where </a:t>
            </a:r>
            <a:r>
              <a:rPr lang="en-US" sz="3200" b="1" dirty="0" smtClean="0"/>
              <a:t>dangers can </a:t>
            </a:r>
            <a:r>
              <a:rPr lang="en-US" sz="3200" b="1" dirty="0"/>
              <a:t>not come:</a:t>
            </a:r>
          </a:p>
          <a:p>
            <a:r>
              <a:rPr lang="en-US" sz="3200" b="1" dirty="0" smtClean="0"/>
              <a:t>He will not go</a:t>
            </a:r>
            <a:r>
              <a:rPr lang="en-US" sz="3200" b="1" dirty="0"/>
              <a:t>; he has pledged his word: </a:t>
            </a:r>
            <a:r>
              <a:rPr lang="en-US" sz="3200" b="1" dirty="0" smtClean="0"/>
              <a:t>his honor is </a:t>
            </a:r>
            <a:r>
              <a:rPr lang="en-US" sz="3200" b="1" dirty="0"/>
              <a:t>more to him than life-and in his </a:t>
            </a:r>
            <a:r>
              <a:rPr lang="en-US" sz="3200" b="1" dirty="0" smtClean="0"/>
              <a:t>refusal the tyrant </a:t>
            </a:r>
            <a:r>
              <a:rPr lang="en-US" sz="3200" b="1" dirty="0"/>
              <a:t>marvels still the more</a:t>
            </a:r>
            <a:r>
              <a:rPr lang="en-US" sz="3200" b="1" dirty="0" smtClean="0"/>
              <a:t>, Will </a:t>
            </a:r>
            <a:r>
              <a:rPr lang="en-US" sz="3200" b="1" dirty="0"/>
              <a:t>Damon return? The love of home, of wife</a:t>
            </a:r>
          </a:p>
          <a:p>
            <a:r>
              <a:rPr lang="en-US" sz="3200" b="1" dirty="0"/>
              <a:t>child, the tender memories that shine like </a:t>
            </a:r>
            <a:r>
              <a:rPr lang="en-US" sz="3200" b="1" dirty="0" smtClean="0"/>
              <a:t>burning stars through the gathering gloom hold him, until ere he knows, the last hour of respite is hastening by.</a:t>
            </a:r>
            <a:endParaRPr lang="en-US" sz="3200" b="1" dirty="0"/>
          </a:p>
        </p:txBody>
      </p:sp>
    </p:spTree>
    <p:extLst>
      <p:ext uri="{BB962C8B-B14F-4D97-AF65-F5344CB8AC3E}">
        <p14:creationId xmlns:p14="http://schemas.microsoft.com/office/powerpoint/2010/main" val="505616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763000" cy="3539430"/>
          </a:xfrm>
          <a:prstGeom prst="rect">
            <a:avLst/>
          </a:prstGeom>
        </p:spPr>
        <p:txBody>
          <a:bodyPr wrap="square">
            <a:spAutoFit/>
          </a:bodyPr>
          <a:lstStyle/>
          <a:p>
            <a:r>
              <a:rPr lang="en-US" sz="3200" b="1" dirty="0"/>
              <a:t>Giving a last fond embrace to his loved </a:t>
            </a:r>
            <a:r>
              <a:rPr lang="en-US" sz="3200" b="1" dirty="0" smtClean="0"/>
              <a:t>ones-a last </a:t>
            </a:r>
            <a:r>
              <a:rPr lang="en-US" sz="3200" b="1" dirty="0"/>
              <a:t>longing, lingering look at his once happy </a:t>
            </a:r>
            <a:r>
              <a:rPr lang="en-US" sz="3200" b="1" dirty="0" smtClean="0"/>
              <a:t>home he starts </a:t>
            </a:r>
            <a:r>
              <a:rPr lang="en-US" sz="3200" b="1" dirty="0"/>
              <a:t>for Syracuse, to redeem his promise and </a:t>
            </a:r>
            <a:r>
              <a:rPr lang="en-US" sz="3200" b="1" dirty="0" smtClean="0"/>
              <a:t>to save </a:t>
            </a:r>
            <a:r>
              <a:rPr lang="en-US" sz="3200" b="1" dirty="0"/>
              <a:t>his friend.</a:t>
            </a:r>
          </a:p>
          <a:p>
            <a:r>
              <a:rPr lang="en-US" sz="3200" b="1" dirty="0"/>
              <a:t>The hour of execution is at hand; Damon has </a:t>
            </a:r>
            <a:r>
              <a:rPr lang="en-US" sz="3200" b="1" dirty="0" smtClean="0"/>
              <a:t>not returned</a:t>
            </a:r>
            <a:r>
              <a:rPr lang="en-US" sz="3200" b="1" dirty="0"/>
              <a:t>; and his hostage is brought to the block </a:t>
            </a:r>
            <a:r>
              <a:rPr lang="en-US" sz="3200" b="1" dirty="0" smtClean="0"/>
              <a:t>to suffer </a:t>
            </a:r>
            <a:r>
              <a:rPr lang="en-US" sz="3200" b="1" dirty="0"/>
              <a:t>in his stead.</a:t>
            </a:r>
          </a:p>
        </p:txBody>
      </p:sp>
    </p:spTree>
    <p:extLst>
      <p:ext uri="{BB962C8B-B14F-4D97-AF65-F5344CB8AC3E}">
        <p14:creationId xmlns:p14="http://schemas.microsoft.com/office/powerpoint/2010/main" val="328167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96" y="762000"/>
            <a:ext cx="8915400" cy="5016758"/>
          </a:xfrm>
          <a:prstGeom prst="rect">
            <a:avLst/>
          </a:prstGeom>
        </p:spPr>
        <p:txBody>
          <a:bodyPr wrap="square">
            <a:spAutoFit/>
          </a:bodyPr>
          <a:lstStyle/>
          <a:p>
            <a:r>
              <a:rPr lang="en-US" sz="3200" b="1" dirty="0"/>
              <a:t>The evening sun shines golden </a:t>
            </a:r>
            <a:r>
              <a:rPr lang="en-US" sz="3200" b="1" dirty="0" smtClean="0"/>
              <a:t>on the </a:t>
            </a:r>
            <a:r>
              <a:rPr lang="en-US" sz="3200" b="1" dirty="0"/>
              <a:t>towers and temples of ancient Syracuse, as </a:t>
            </a:r>
            <a:r>
              <a:rPr lang="en-US" sz="3200" b="1" dirty="0" err="1" smtClean="0"/>
              <a:t>Pythias</a:t>
            </a:r>
            <a:r>
              <a:rPr lang="en-US" sz="3200" b="1" dirty="0" smtClean="0"/>
              <a:t> looks </a:t>
            </a:r>
            <a:r>
              <a:rPr lang="en-US" sz="3200" b="1" dirty="0"/>
              <a:t>out upon the vast throng, who' taunt him </a:t>
            </a:r>
            <a:r>
              <a:rPr lang="en-US" sz="3200" b="1" dirty="0" smtClean="0"/>
              <a:t>with the </a:t>
            </a:r>
            <a:r>
              <a:rPr lang="en-US" sz="3200" b="1" dirty="0"/>
              <a:t>seeming falseness of his friend. Relying </a:t>
            </a:r>
            <a:r>
              <a:rPr lang="en-US" sz="3200" b="1" dirty="0" smtClean="0"/>
              <a:t>upon the honor </a:t>
            </a:r>
            <a:r>
              <a:rPr lang="en-US" sz="3200" b="1" dirty="0"/>
              <a:t>of Damon, trusting in his word, proud of his</a:t>
            </a:r>
          </a:p>
          <a:p>
            <a:r>
              <a:rPr lang="en-US" sz="3200" b="1" dirty="0"/>
              <a:t>friendship, he calls upon the gods to prevent his return</a:t>
            </a:r>
            <a:r>
              <a:rPr lang="en-US" sz="3200" b="1" dirty="0" smtClean="0"/>
              <a:t>'. and</a:t>
            </a:r>
            <a:r>
              <a:rPr lang="en-US" sz="3200" b="1" dirty="0"/>
              <a:t>, in response to the cruel jeers of the mob, </a:t>
            </a:r>
            <a:r>
              <a:rPr lang="en-US" sz="3200" b="1" dirty="0" smtClean="0"/>
              <a:t>proclaims the </a:t>
            </a:r>
            <a:r>
              <a:rPr lang="en-US" sz="3200" b="1" dirty="0"/>
              <a:t>fidelity of Damon, and turns to meet his fate.</a:t>
            </a:r>
          </a:p>
        </p:txBody>
      </p:sp>
    </p:spTree>
    <p:extLst>
      <p:ext uri="{BB962C8B-B14F-4D97-AF65-F5344CB8AC3E}">
        <p14:creationId xmlns:p14="http://schemas.microsoft.com/office/powerpoint/2010/main" val="649955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8915400" cy="2554545"/>
          </a:xfrm>
          <a:prstGeom prst="rect">
            <a:avLst/>
          </a:prstGeom>
        </p:spPr>
        <p:txBody>
          <a:bodyPr wrap="square">
            <a:spAutoFit/>
          </a:bodyPr>
          <a:lstStyle/>
          <a:p>
            <a:r>
              <a:rPr lang="en-US" sz="3200" b="1" dirty="0"/>
              <a:t>At the last moment, when the headsman's axe </a:t>
            </a:r>
            <a:r>
              <a:rPr lang="en-US" sz="3200" b="1" dirty="0" smtClean="0"/>
              <a:t>is raised</a:t>
            </a:r>
            <a:r>
              <a:rPr lang="en-US" sz="3200" b="1" dirty="0"/>
              <a:t>, a horseman is seen in the distance, </a:t>
            </a:r>
            <a:r>
              <a:rPr lang="en-US" sz="3200" b="1" dirty="0" smtClean="0"/>
              <a:t>coming with </a:t>
            </a:r>
            <a:r>
              <a:rPr lang="en-US" sz="3200" b="1" dirty="0"/>
              <a:t>the speed of the wind</a:t>
            </a:r>
            <a:r>
              <a:rPr lang="en-US" sz="3200" b="1" dirty="0" smtClean="0"/>
              <a:t>, It </a:t>
            </a:r>
            <a:r>
              <a:rPr lang="en-US" sz="3200" b="1" dirty="0"/>
              <a:t>is Damon! He has been true to his promise. </a:t>
            </a:r>
            <a:r>
              <a:rPr lang="en-US" sz="3200" b="1" dirty="0" smtClean="0"/>
              <a:t>He has </a:t>
            </a:r>
            <a:r>
              <a:rPr lang="en-US" sz="3200" b="1" dirty="0"/>
              <a:t>saved his friend.</a:t>
            </a:r>
          </a:p>
        </p:txBody>
      </p:sp>
    </p:spTree>
    <p:extLst>
      <p:ext uri="{BB962C8B-B14F-4D97-AF65-F5344CB8AC3E}">
        <p14:creationId xmlns:p14="http://schemas.microsoft.com/office/powerpoint/2010/main" val="2240376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93" y="1066800"/>
            <a:ext cx="8839200" cy="4524315"/>
          </a:xfrm>
          <a:prstGeom prst="rect">
            <a:avLst/>
          </a:prstGeom>
        </p:spPr>
        <p:txBody>
          <a:bodyPr wrap="square">
            <a:spAutoFit/>
          </a:bodyPr>
          <a:lstStyle/>
          <a:p>
            <a:r>
              <a:rPr lang="en-US" sz="3200" b="1" dirty="0"/>
              <a:t>The air resounds with the shouts of the populace</a:t>
            </a:r>
            <a:r>
              <a:rPr lang="en-US" sz="3200" b="1" dirty="0" smtClean="0"/>
              <a:t>, in </a:t>
            </a:r>
            <a:r>
              <a:rPr lang="en-US" sz="3200" b="1" dirty="0"/>
              <a:t>recognition of a virtue that has long been </a:t>
            </a:r>
            <a:r>
              <a:rPr lang="en-US" sz="3200" b="1" dirty="0" smtClean="0"/>
              <a:t>buried under </a:t>
            </a:r>
            <a:r>
              <a:rPr lang="en-US" sz="3200" b="1" dirty="0"/>
              <a:t>the weight of human selfishness</a:t>
            </a:r>
            <a:r>
              <a:rPr lang="en-US" sz="3200" b="1" dirty="0" smtClean="0"/>
              <a:t>. At </a:t>
            </a:r>
            <a:r>
              <a:rPr lang="en-US" sz="3200" b="1" dirty="0"/>
              <a:t>the strange scene the tyrant looks in wonderment</a:t>
            </a:r>
            <a:r>
              <a:rPr lang="en-US" sz="3200" b="1" dirty="0" smtClean="0"/>
              <a:t>; and</a:t>
            </a:r>
            <a:r>
              <a:rPr lang="en-US" sz="3200" b="1" dirty="0"/>
              <a:t>, as he looks, the cruel purpose of the hour passes</a:t>
            </a:r>
          </a:p>
          <a:p>
            <a:r>
              <a:rPr lang="en-US" sz="3200" b="1" dirty="0"/>
              <a:t>away, and friendship sits upon the throne, wearing </a:t>
            </a:r>
            <a:r>
              <a:rPr lang="en-US" sz="3200" b="1" dirty="0" smtClean="0"/>
              <a:t>a crown </a:t>
            </a:r>
            <a:r>
              <a:rPr lang="en-US" sz="3200" b="1" dirty="0"/>
              <a:t>"that ne'er encumbers nor can be transferred."</a:t>
            </a:r>
          </a:p>
        </p:txBody>
      </p:sp>
    </p:spTree>
    <p:extLst>
      <p:ext uri="{BB962C8B-B14F-4D97-AF65-F5344CB8AC3E}">
        <p14:creationId xmlns:p14="http://schemas.microsoft.com/office/powerpoint/2010/main" val="853247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24" y="152400"/>
            <a:ext cx="8763000" cy="6494085"/>
          </a:xfrm>
          <a:prstGeom prst="rect">
            <a:avLst/>
          </a:prstGeom>
        </p:spPr>
        <p:txBody>
          <a:bodyPr wrap="square">
            <a:spAutoFit/>
          </a:bodyPr>
          <a:lstStyle/>
          <a:p>
            <a:r>
              <a:rPr lang="en-US" sz="3200" b="1" dirty="0"/>
              <a:t>These heroes still live, and will live while </a:t>
            </a:r>
            <a:r>
              <a:rPr lang="en-US" sz="3200" b="1" dirty="0" smtClean="0"/>
              <a:t>friendship warms </a:t>
            </a:r>
            <a:r>
              <a:rPr lang="en-US" sz="3200" b="1" dirty="0"/>
              <a:t>the heart of man. This virtue is the </a:t>
            </a:r>
            <a:r>
              <a:rPr lang="en-US" sz="3200" b="1" dirty="0" smtClean="0"/>
              <a:t>cornerstone of </a:t>
            </a:r>
            <a:r>
              <a:rPr lang="en-US" sz="3200" b="1" dirty="0"/>
              <a:t>the order, and our members are sworn </a:t>
            </a:r>
            <a:r>
              <a:rPr lang="en-US" sz="3200" b="1" dirty="0" smtClean="0"/>
              <a:t>to exercise </a:t>
            </a:r>
            <a:r>
              <a:rPr lang="en-US" sz="3200" b="1" dirty="0"/>
              <a:t>it toward each other</a:t>
            </a:r>
            <a:r>
              <a:rPr lang="en-US" sz="3200" b="1" dirty="0" smtClean="0"/>
              <a:t>.</a:t>
            </a:r>
          </a:p>
          <a:p>
            <a:r>
              <a:rPr lang="en-US" sz="3200" b="1" dirty="0" smtClean="0"/>
              <a:t>Keep </a:t>
            </a:r>
            <a:r>
              <a:rPr lang="en-US" sz="3200" b="1" dirty="0"/>
              <a:t>sacred the lesson of to-night; and so live that</a:t>
            </a:r>
            <a:r>
              <a:rPr lang="en-US" sz="3200" b="1" dirty="0" smtClean="0"/>
              <a:t>, when </a:t>
            </a:r>
            <a:r>
              <a:rPr lang="en-US" sz="3200" b="1" dirty="0"/>
              <a:t>you come to the river that marks the </a:t>
            </a:r>
            <a:r>
              <a:rPr lang="en-US" sz="3200" b="1" dirty="0" smtClean="0"/>
              <a:t>unknown shore </a:t>
            </a:r>
            <a:r>
              <a:rPr lang="en-US" sz="3200" b="1" dirty="0"/>
              <a:t>your hands may be filled with deeds of </a:t>
            </a:r>
            <a:r>
              <a:rPr lang="en-US" sz="3200" b="1" dirty="0" smtClean="0"/>
              <a:t>charity, "</a:t>
            </a:r>
            <a:r>
              <a:rPr lang="en-US" sz="3200" b="1" dirty="0"/>
              <a:t>the golden keys that </a:t>
            </a:r>
            <a:r>
              <a:rPr lang="en-US" sz="3200" b="1" dirty="0" smtClean="0"/>
              <a:t>open </a:t>
            </a:r>
            <a:r>
              <a:rPr lang="en-US" sz="3200" b="1" dirty="0"/>
              <a:t>the palace of eternity</a:t>
            </a:r>
            <a:r>
              <a:rPr lang="en-US" sz="3200" b="1" dirty="0" smtClean="0"/>
              <a:t>.</a:t>
            </a:r>
          </a:p>
          <a:p>
            <a:endParaRPr lang="en-US" sz="3200" b="1" dirty="0" smtClean="0"/>
          </a:p>
          <a:p>
            <a:r>
              <a:rPr lang="en-US" sz="3200" b="1" dirty="0" smtClean="0"/>
              <a:t>“</a:t>
            </a:r>
            <a:r>
              <a:rPr lang="en-US" sz="3200" b="1" dirty="0"/>
              <a:t>I now confer' upon you the rank of Page in </a:t>
            </a:r>
            <a:r>
              <a:rPr lang="en-US" sz="3200" b="1" dirty="0" smtClean="0"/>
              <a:t>the order </a:t>
            </a:r>
            <a:r>
              <a:rPr lang="en-US" sz="3200" b="1" dirty="0"/>
              <a:t>of Knights of </a:t>
            </a:r>
            <a:r>
              <a:rPr lang="en-US" sz="3200" b="1" dirty="0" err="1"/>
              <a:t>Pythias</a:t>
            </a:r>
            <a:r>
              <a:rPr lang="en-US" sz="3200" b="1" dirty="0" smtClean="0"/>
              <a:t>.</a:t>
            </a:r>
            <a:endParaRPr lang="en-US" sz="3200" b="1" dirty="0"/>
          </a:p>
        </p:txBody>
      </p:sp>
    </p:spTree>
    <p:extLst>
      <p:ext uri="{BB962C8B-B14F-4D97-AF65-F5344CB8AC3E}">
        <p14:creationId xmlns:p14="http://schemas.microsoft.com/office/powerpoint/2010/main" val="239873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2895600" cy="369332"/>
          </a:xfrm>
          <a:prstGeom prst="rect">
            <a:avLst/>
          </a:prstGeom>
          <a:noFill/>
        </p:spPr>
        <p:txBody>
          <a:bodyPr wrap="square" rtlCol="0">
            <a:spAutoFit/>
          </a:bodyPr>
          <a:lstStyle/>
          <a:p>
            <a:r>
              <a:rPr lang="en-US" b="1" dirty="0" smtClean="0"/>
              <a:t>MASTER OF ARMS</a:t>
            </a:r>
            <a:endParaRPr lang="en-US" b="1" dirty="0"/>
          </a:p>
        </p:txBody>
      </p:sp>
      <p:sp>
        <p:nvSpPr>
          <p:cNvPr id="4" name="TextBox 3"/>
          <p:cNvSpPr txBox="1"/>
          <p:nvPr/>
        </p:nvSpPr>
        <p:spPr>
          <a:xfrm>
            <a:off x="533400" y="2286000"/>
            <a:ext cx="7772400" cy="1569660"/>
          </a:xfrm>
          <a:prstGeom prst="rect">
            <a:avLst/>
          </a:prstGeom>
          <a:noFill/>
        </p:spPr>
        <p:txBody>
          <a:bodyPr wrap="square" rtlCol="0">
            <a:spAutoFit/>
          </a:bodyPr>
          <a:lstStyle/>
          <a:p>
            <a:pPr algn="ctr"/>
            <a:r>
              <a:rPr lang="en-US" sz="3200" b="1" dirty="0" smtClean="0"/>
              <a:t>NEOPHYTES!! PYTHAGORAS!!</a:t>
            </a:r>
          </a:p>
          <a:p>
            <a:endParaRPr lang="en-US" sz="3200" b="1" dirty="0"/>
          </a:p>
          <a:p>
            <a:pPr algn="ctr"/>
            <a:r>
              <a:rPr lang="en-US" sz="3200" b="1" dirty="0" smtClean="0"/>
              <a:t>NEOPHYTES</a:t>
            </a:r>
            <a:endParaRPr lang="en-US" sz="3200" b="1" dirty="0"/>
          </a:p>
        </p:txBody>
      </p:sp>
    </p:spTree>
    <p:extLst>
      <p:ext uri="{BB962C8B-B14F-4D97-AF65-F5344CB8AC3E}">
        <p14:creationId xmlns:p14="http://schemas.microsoft.com/office/powerpoint/2010/main" val="3282807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105835"/>
            <a:ext cx="8458200" cy="2554545"/>
          </a:xfrm>
          <a:prstGeom prst="rect">
            <a:avLst/>
          </a:prstGeom>
        </p:spPr>
        <p:txBody>
          <a:bodyPr wrap="square">
            <a:spAutoFit/>
          </a:bodyPr>
          <a:lstStyle/>
          <a:p>
            <a:r>
              <a:rPr lang="en-US" sz="3200" b="1" dirty="0"/>
              <a:t>Officers and members </a:t>
            </a:r>
            <a:r>
              <a:rPr lang="en-US" sz="3200" b="1" dirty="0" smtClean="0"/>
              <a:t>of STONEWALL-JASPER </a:t>
            </a:r>
            <a:r>
              <a:rPr lang="en-US" sz="3200" b="1" dirty="0"/>
              <a:t>Lodge, No </a:t>
            </a:r>
            <a:r>
              <a:rPr lang="en-US" sz="3200" b="1" dirty="0" smtClean="0"/>
              <a:t> 6, I take </a:t>
            </a:r>
            <a:r>
              <a:rPr lang="en-US" sz="3200" b="1" dirty="0"/>
              <a:t>pleasure in introducing </a:t>
            </a:r>
            <a:r>
              <a:rPr lang="en-US" sz="3200" b="1" dirty="0" smtClean="0"/>
              <a:t>Pages</a:t>
            </a:r>
          </a:p>
          <a:p>
            <a:endParaRPr lang="en-US" sz="3200" b="1" dirty="0"/>
          </a:p>
          <a:p>
            <a:r>
              <a:rPr lang="en-US" sz="3200" b="1" dirty="0" smtClean="0"/>
              <a:t>The lodge will be at ease</a:t>
            </a:r>
            <a:endParaRPr lang="en-US" sz="3200" b="1" dirty="0"/>
          </a:p>
        </p:txBody>
      </p:sp>
    </p:spTree>
    <p:extLst>
      <p:ext uri="{BB962C8B-B14F-4D97-AF65-F5344CB8AC3E}">
        <p14:creationId xmlns:p14="http://schemas.microsoft.com/office/powerpoint/2010/main" val="3444155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25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362200"/>
            <a:ext cx="7391400" cy="1569660"/>
          </a:xfrm>
          <a:prstGeom prst="rect">
            <a:avLst/>
          </a:prstGeom>
          <a:noFill/>
        </p:spPr>
        <p:txBody>
          <a:bodyPr wrap="square" rtlCol="0">
            <a:spAutoFit/>
          </a:bodyPr>
          <a:lstStyle/>
          <a:p>
            <a:pPr algn="ctr"/>
            <a:r>
              <a:rPr lang="en-US" sz="3200" b="1" dirty="0" smtClean="0"/>
              <a:t>NEOPHYTES?</a:t>
            </a:r>
          </a:p>
          <a:p>
            <a:pPr algn="ctr"/>
            <a:endParaRPr lang="en-US" sz="3200" b="1" dirty="0"/>
          </a:p>
          <a:p>
            <a:pPr algn="ctr"/>
            <a:r>
              <a:rPr lang="en-US" sz="3200" b="1" dirty="0" smtClean="0"/>
              <a:t> NEOPHYTES?</a:t>
            </a:r>
            <a:endParaRPr lang="en-US" sz="3200" b="1" dirty="0"/>
          </a:p>
        </p:txBody>
      </p:sp>
      <p:sp>
        <p:nvSpPr>
          <p:cNvPr id="3" name="TextBox 2"/>
          <p:cNvSpPr txBox="1"/>
          <p:nvPr/>
        </p:nvSpPr>
        <p:spPr>
          <a:xfrm>
            <a:off x="457200" y="304800"/>
            <a:ext cx="2667000" cy="369332"/>
          </a:xfrm>
          <a:prstGeom prst="rect">
            <a:avLst/>
          </a:prstGeom>
          <a:noFill/>
        </p:spPr>
        <p:txBody>
          <a:bodyPr wrap="square" rtlCol="0">
            <a:spAutoFit/>
          </a:bodyPr>
          <a:lstStyle/>
          <a:p>
            <a:r>
              <a:rPr lang="en-US" dirty="0" smtClean="0"/>
              <a:t>PYTHAGORAS</a:t>
            </a:r>
            <a:endParaRPr lang="en-US" dirty="0"/>
          </a:p>
        </p:txBody>
      </p:sp>
    </p:spTree>
    <p:extLst>
      <p:ext uri="{BB962C8B-B14F-4D97-AF65-F5344CB8AC3E}">
        <p14:creationId xmlns:p14="http://schemas.microsoft.com/office/powerpoint/2010/main" val="130614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5"/>
          <p:cNvSpPr>
            <a:spLocks noGrp="1"/>
          </p:cNvSpPr>
          <p:nvPr>
            <p:ph type="title"/>
          </p:nvPr>
        </p:nvSpPr>
        <p:spPr/>
        <p:txBody>
          <a:bodyPr/>
          <a:lstStyle/>
          <a:p>
            <a:r>
              <a:rPr lang="en-US" sz="2800" b="1" i="1" dirty="0" smtClean="0">
                <a:latin typeface="Times New Roman" pitchFamily="18" charset="0"/>
                <a:cs typeface="Times New Roman" pitchFamily="18" charset="0"/>
              </a:rPr>
              <a:t>In me behold </a:t>
            </a:r>
            <a:r>
              <a:rPr lang="en-US" sz="2800" b="1" i="1" dirty="0" err="1" smtClean="0">
                <a:latin typeface="Times New Roman" pitchFamily="18" charset="0"/>
                <a:cs typeface="Times New Roman" pitchFamily="18" charset="0"/>
              </a:rPr>
              <a:t>Pythagoris</a:t>
            </a:r>
            <a:r>
              <a:rPr lang="en-US" sz="2800" b="1" i="1" dirty="0" smtClean="0">
                <a:latin typeface="Times New Roman" pitchFamily="18" charset="0"/>
                <a:cs typeface="Times New Roman" pitchFamily="18" charset="0"/>
              </a:rPr>
              <a:t>, Centuries before your eyes had opened on the light of day, I had attained the knowledge of all ages. The arts of ancient Egypt,</a:t>
            </a:r>
          </a:p>
        </p:txBody>
      </p:sp>
      <p:pic>
        <p:nvPicPr>
          <p:cNvPr id="10" name="Content Placeholder 9" descr="Untitled-23.jpg"/>
          <p:cNvPicPr>
            <a:picLocks noGrp="1" noChangeAspect="1"/>
          </p:cNvPicPr>
          <p:nvPr>
            <p:ph idx="1"/>
          </p:nvPr>
        </p:nvPicPr>
        <p:blipFill>
          <a:blip r:embed="rId2" cstate="print"/>
          <a:srcRect l="11522" t="3984" r="11644" b="10213"/>
          <a:stretch>
            <a:fillRect/>
          </a:stretch>
        </p:blipFill>
        <p:spPr>
          <a:xfrm>
            <a:off x="1828800" y="1676400"/>
            <a:ext cx="5669280" cy="4907677"/>
          </a:xfrm>
          <a:prstGeom prst="ellipse">
            <a:avLst/>
          </a:prstGeom>
          <a:effectLst>
            <a:softEdge rad="112500"/>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100_1498.JPG"/>
          <p:cNvPicPr>
            <a:picLocks noGrp="1" noChangeAspect="1"/>
          </p:cNvPicPr>
          <p:nvPr>
            <p:ph type="pic" idx="1"/>
          </p:nvPr>
        </p:nvPicPr>
        <p:blipFill>
          <a:blip r:embed="rId2" cstate="print">
            <a:lum bright="10000"/>
          </a:blip>
          <a:srcRect/>
          <a:stretch>
            <a:fillRect/>
          </a:stretch>
        </p:blipFill>
        <p:spPr>
          <a:xfrm>
            <a:off x="838200" y="0"/>
            <a:ext cx="7315200" cy="5181599"/>
          </a:xfrm>
          <a:prstGeom prst="ellipse">
            <a:avLst/>
          </a:prstGeom>
          <a:effectLst>
            <a:softEdge rad="112500"/>
          </a:effectLst>
        </p:spPr>
      </p:pic>
      <p:sp>
        <p:nvSpPr>
          <p:cNvPr id="4" name="Text Placeholder 3"/>
          <p:cNvSpPr>
            <a:spLocks noGrp="1"/>
          </p:cNvSpPr>
          <p:nvPr>
            <p:ph type="body" sz="half" idx="2"/>
          </p:nvPr>
        </p:nvSpPr>
        <p:spPr>
          <a:xfrm>
            <a:off x="1792288" y="5367338"/>
            <a:ext cx="5486400" cy="957262"/>
          </a:xfrm>
        </p:spPr>
        <p:txBody>
          <a:bodyPr rtlCol="0">
            <a:normAutofit fontScale="92500" lnSpcReduction="20000"/>
          </a:bodyPr>
          <a:lstStyle/>
          <a:p>
            <a:pPr algn="ctr" fontAlgn="auto">
              <a:spcAft>
                <a:spcPts val="0"/>
              </a:spcAft>
              <a:buFont typeface="Arial" pitchFamily="34" charset="0"/>
              <a:buNone/>
              <a:defRPr/>
            </a:pPr>
            <a:r>
              <a:rPr lang="en-US" sz="3200" b="1" i="1" dirty="0" smtClean="0">
                <a:latin typeface="Times New Roman" pitchFamily="18" charset="0"/>
                <a:cs typeface="Times New Roman" pitchFamily="18" charset="0"/>
              </a:rPr>
              <a:t>The science of Arabia,</a:t>
            </a:r>
          </a:p>
          <a:p>
            <a:pPr algn="ctr" fontAlgn="auto">
              <a:spcAft>
                <a:spcPts val="0"/>
              </a:spcAft>
              <a:buFont typeface="Arial" pitchFamily="34" charset="0"/>
              <a:buNone/>
              <a:defRPr/>
            </a:pPr>
            <a:r>
              <a:rPr lang="en-US" sz="3200" b="1" i="1" dirty="0" smtClean="0">
                <a:latin typeface="Times New Roman" pitchFamily="18" charset="0"/>
                <a:cs typeface="Times New Roman" pitchFamily="18" charset="0"/>
              </a:rPr>
              <a:t>And the philosophy of Phoenicia</a:t>
            </a:r>
          </a:p>
          <a:p>
            <a:pPr algn="ctr" fontAlgn="auto">
              <a:spcAft>
                <a:spcPts val="0"/>
              </a:spcAft>
              <a:buFont typeface="Arial" pitchFamily="34" charset="0"/>
              <a:buNone/>
              <a:defRPr/>
            </a:pPr>
            <a:endParaRPr lang="en-US" sz="3200" b="1" i="1" dirty="0">
              <a:latin typeface="Times New Roman" pitchFamily="18" charset="0"/>
              <a:cs typeface="Times New Roman" pitchFamily="18" charset="0"/>
            </a:endParaRPr>
          </a:p>
        </p:txBody>
      </p:sp>
    </p:spTree>
  </p:cSld>
  <p:clrMapOvr>
    <a:masterClrMapping/>
  </p:clrMapOvr>
  <p:transition>
    <p:cut/>
  </p:transition>
</p:sld>
</file>

<file path=ppt/theme/theme1.xml><?xml version="1.0" encoding="utf-8"?>
<a:theme xmlns:a="http://schemas.openxmlformats.org/drawingml/2006/main" name="RANK OF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1394</TotalTime>
  <Words>3276</Words>
  <Application>Microsoft Office PowerPoint</Application>
  <PresentationFormat>On-screen Show (4:3)</PresentationFormat>
  <Paragraphs>179</Paragraphs>
  <Slides>61</Slides>
  <Notes>0</Notes>
  <HiddenSlides>10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RANK OF PAGE</vt:lpstr>
      <vt:lpstr>RANK OF PAGE </vt:lpstr>
      <vt:lpstr>PowerPoint Presentation</vt:lpstr>
      <vt:lpstr>PowerPoint Presentation</vt:lpstr>
      <vt:lpstr>PowerPoint Presentation</vt:lpstr>
      <vt:lpstr>PowerPoint Presentation</vt:lpstr>
      <vt:lpstr>PowerPoint Presentation</vt:lpstr>
      <vt:lpstr>PowerPoint Presentation</vt:lpstr>
      <vt:lpstr>In me behold Pythagoris, Centuries before your eyes had opened on the light of day, I had attained the knowledge of all ages. The arts of ancient Egypt,</vt:lpstr>
      <vt:lpstr>PowerPoint Presentation</vt:lpstr>
      <vt:lpstr>PowerPoint Presentation</vt:lpstr>
      <vt:lpstr>PowerPoint Presentation</vt:lpstr>
      <vt:lpstr>I welcome you as a seeker of knowledge; but bear in mind, O neophyte, this truth -the wish to know contains not always the faculty to acquire. He who seeks to discover must first learn to imagine and to deliberate. The life that contemplates is nobler that the life that enjoys. He who merely is, may be a dull, insensate hind; he who knows is in himself divine.</vt:lpstr>
      <vt:lpstr>PowerPoint Presentation</vt:lpstr>
      <vt:lpstr>PowerPoint Presentation</vt:lpstr>
      <vt:lpstr>PowerPoint Presentation</vt:lpstr>
      <vt:lpstr>PowerPoint Presentation</vt:lpstr>
      <vt:lpstr>PowerPoint Presentation</vt:lpstr>
      <vt:lpstr>PowerPoint Presentation</vt:lpstr>
      <vt:lpstr>Fear is the deadliest foe to knowledge. Be brave. The coward fancies perils which may not exist, and dies a thousand deaths; to the hero danger comes only to nerve his arm and steel his soul to combat and to conquer.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CUMBERLAND LODGE #5</dc:title>
  <dc:creator>PYTHIAS</dc:creator>
  <cp:lastModifiedBy>charles masefield</cp:lastModifiedBy>
  <cp:revision>59</cp:revision>
  <dcterms:created xsi:type="dcterms:W3CDTF">2011-10-25T19:56:36Z</dcterms:created>
  <dcterms:modified xsi:type="dcterms:W3CDTF">2016-09-09T15:30:18Z</dcterms:modified>
</cp:coreProperties>
</file>